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tiff" ContentType="image/tiff"/>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49"/>
  </p:notesMasterIdLst>
  <p:sldIdLst>
    <p:sldId id="256" r:id="rId2"/>
    <p:sldId id="384" r:id="rId3"/>
    <p:sldId id="385" r:id="rId4"/>
    <p:sldId id="357" r:id="rId5"/>
    <p:sldId id="366" r:id="rId6"/>
    <p:sldId id="370" r:id="rId7"/>
    <p:sldId id="359" r:id="rId8"/>
    <p:sldId id="381" r:id="rId9"/>
    <p:sldId id="382" r:id="rId10"/>
    <p:sldId id="360" r:id="rId11"/>
    <p:sldId id="361" r:id="rId12"/>
    <p:sldId id="362" r:id="rId13"/>
    <p:sldId id="365" r:id="rId14"/>
    <p:sldId id="358" r:id="rId15"/>
    <p:sldId id="383" r:id="rId16"/>
    <p:sldId id="367" r:id="rId17"/>
    <p:sldId id="331" r:id="rId18"/>
    <p:sldId id="332" r:id="rId19"/>
    <p:sldId id="333" r:id="rId20"/>
    <p:sldId id="324" r:id="rId21"/>
    <p:sldId id="335" r:id="rId22"/>
    <p:sldId id="336" r:id="rId23"/>
    <p:sldId id="338" r:id="rId24"/>
    <p:sldId id="339" r:id="rId25"/>
    <p:sldId id="390" r:id="rId26"/>
    <p:sldId id="377" r:id="rId27"/>
    <p:sldId id="371" r:id="rId28"/>
    <p:sldId id="380" r:id="rId29"/>
    <p:sldId id="379" r:id="rId30"/>
    <p:sldId id="378" r:id="rId31"/>
    <p:sldId id="303" r:id="rId32"/>
    <p:sldId id="372" r:id="rId33"/>
    <p:sldId id="373" r:id="rId34"/>
    <p:sldId id="374" r:id="rId35"/>
    <p:sldId id="322" r:id="rId36"/>
    <p:sldId id="321" r:id="rId37"/>
    <p:sldId id="368" r:id="rId38"/>
    <p:sldId id="350" r:id="rId39"/>
    <p:sldId id="369" r:id="rId40"/>
    <p:sldId id="323" r:id="rId41"/>
    <p:sldId id="317" r:id="rId42"/>
    <p:sldId id="318" r:id="rId43"/>
    <p:sldId id="327" r:id="rId44"/>
    <p:sldId id="386" r:id="rId45"/>
    <p:sldId id="387" r:id="rId46"/>
    <p:sldId id="388" r:id="rId47"/>
    <p:sldId id="389" r:id="rId48"/>
  </p:sldIdLst>
  <p:sldSz cx="9144000" cy="6858000" type="screen4x3"/>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y Johnson" initials="kj" lastIdx="1" clrIdx="0"/>
  <p:cmAuthor id="1" name="Kay Johnson" initials="KJ"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p:clrMru>
    <a:srgbClr val="9FE62F"/>
    <a:srgbClr val="F7901E"/>
    <a:srgbClr val="5B8DD4"/>
    <a:srgbClr val="FFFFFF"/>
    <a:srgbClr val="E7E7E7"/>
    <a:srgbClr val="ABBBCF"/>
    <a:srgbClr val="4C6773"/>
    <a:srgbClr val="6BA313"/>
    <a:srgbClr val="3E5E0B"/>
    <a:srgbClr val="85C12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58509" autoAdjust="0"/>
  </p:normalViewPr>
  <p:slideViewPr>
    <p:cSldViewPr>
      <p:cViewPr varScale="1">
        <p:scale>
          <a:sx n="37" d="100"/>
          <a:sy n="37" d="100"/>
        </p:scale>
        <p:origin x="-1812" y="-738"/>
      </p:cViewPr>
      <p:guideLst>
        <p:guide orient="horz" pos="2160"/>
        <p:guide pos="2880"/>
      </p:guideLst>
    </p:cSldViewPr>
  </p:slideViewPr>
  <p:notesTextViewPr>
    <p:cViewPr>
      <p:scale>
        <a:sx n="150" d="100"/>
        <a:sy n="150" d="100"/>
      </p:scale>
      <p:origin x="0" y="0"/>
    </p:cViewPr>
  </p:notesTextViewPr>
  <p:sorterViewPr>
    <p:cViewPr>
      <p:scale>
        <a:sx n="100" d="100"/>
        <a:sy n="100" d="100"/>
      </p:scale>
      <p:origin x="0" y="6136"/>
    </p:cViewPr>
  </p:sorterViewPr>
  <p:notesViewPr>
    <p:cSldViewPr snapToGrid="0" snapToObjects="1">
      <p:cViewPr varScale="1">
        <p:scale>
          <a:sx n="109" d="100"/>
          <a:sy n="109" d="100"/>
        </p:scale>
        <p:origin x="-3216"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ED314D-DCF9-4FFE-828E-2C6D0DF9652F}" type="datetimeFigureOut">
              <a:rPr lang="en-US" smtClean="0"/>
              <a:pPr/>
              <a:t>11/19/2010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59CD37-E9B6-4CEF-A32A-95271FAF53A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lgn="l"/>
            <a:r>
              <a:rPr lang="en-US" sz="1600" kern="1200" dirty="0" smtClean="0">
                <a:solidFill>
                  <a:schemeClr val="tx1"/>
                </a:solidFill>
                <a:latin typeface="+mn-lt"/>
                <a:ea typeface="+mn-ea"/>
                <a:cs typeface="+mn-cs"/>
              </a:rPr>
              <a:t>Introductory comments here.  </a:t>
            </a:r>
          </a:p>
          <a:p>
            <a:pPr lvl="0" algn="l"/>
            <a:endParaRPr lang="en-US" sz="1600" kern="1200" dirty="0" smtClean="0">
              <a:solidFill>
                <a:schemeClr val="tx1"/>
              </a:solidFill>
              <a:latin typeface="+mn-lt"/>
              <a:ea typeface="+mn-ea"/>
              <a:cs typeface="+mn-cs"/>
            </a:endParaRPr>
          </a:p>
          <a:p>
            <a:pPr lvl="0" algn="l"/>
            <a:r>
              <a:rPr lang="en-US" sz="1600" kern="1200" dirty="0" smtClean="0">
                <a:solidFill>
                  <a:schemeClr val="tx1"/>
                </a:solidFill>
                <a:latin typeface="+mn-lt"/>
                <a:ea typeface="+mn-ea"/>
                <a:cs typeface="+mn-cs"/>
              </a:rPr>
              <a:t>Welcome, etc.</a:t>
            </a:r>
          </a:p>
        </p:txBody>
      </p:sp>
      <p:sp>
        <p:nvSpPr>
          <p:cNvPr id="4" name="Slide Number Placeholder 3"/>
          <p:cNvSpPr>
            <a:spLocks noGrp="1"/>
          </p:cNvSpPr>
          <p:nvPr>
            <p:ph type="sldNum" sz="quarter" idx="10"/>
          </p:nvPr>
        </p:nvSpPr>
        <p:spPr/>
        <p:txBody>
          <a:bodyPr/>
          <a:lstStyle/>
          <a:p>
            <a:fld id="{EA59CD37-E9B6-4CEF-A32A-95271FAF53A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Obviously, we have a long tradition of local control in this country. The idea is that local teachers, educational leaders, and community members are best equipped to make decisions about the children in their communities—and there is definitely wisdom to that way of thinking.</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However, when online learning began to take hold, we found legitimate challenges to our ability to grow and offer services due to local control issues. Many of you are probably facing those same issues. Let me just say first that I’m not advocating that we take away local control. I simply want to highlight a downside,</a:t>
            </a:r>
            <a:r>
              <a:rPr lang="en-US" sz="1200" kern="1200" baseline="0" dirty="0" smtClean="0">
                <a:solidFill>
                  <a:schemeClr val="tx1"/>
                </a:solidFill>
                <a:latin typeface="+mn-lt"/>
                <a:ea typeface="+mn-ea"/>
                <a:cs typeface="+mn-cs"/>
              </a:rPr>
              <a:t> but the</a:t>
            </a:r>
            <a:r>
              <a:rPr lang="en-US" sz="1200" kern="1200" dirty="0" smtClean="0">
                <a:solidFill>
                  <a:schemeClr val="tx1"/>
                </a:solidFill>
                <a:latin typeface="+mn-lt"/>
                <a:ea typeface="+mn-ea"/>
                <a:cs typeface="+mn-cs"/>
              </a:rPr>
              <a:t> good news is that we have great examples of innovative leaders coming together to</a:t>
            </a:r>
            <a:r>
              <a:rPr lang="en-US" sz="1200" kern="1200" baseline="0" dirty="0" smtClean="0">
                <a:solidFill>
                  <a:schemeClr val="tx1"/>
                </a:solidFill>
                <a:latin typeface="+mn-lt"/>
                <a:ea typeface="+mn-ea"/>
                <a:cs typeface="+mn-cs"/>
              </a:rPr>
              <a:t> provide creative solutions to some of our challenges.</a:t>
            </a:r>
          </a:p>
        </p:txBody>
      </p:sp>
      <p:sp>
        <p:nvSpPr>
          <p:cNvPr id="4" name="Slide Number Placeholder 3"/>
          <p:cNvSpPr>
            <a:spLocks noGrp="1"/>
          </p:cNvSpPr>
          <p:nvPr>
            <p:ph type="sldNum" sz="quarter" idx="10"/>
          </p:nvPr>
        </p:nvSpPr>
        <p:spPr/>
        <p:txBody>
          <a:bodyPr/>
          <a:lstStyle/>
          <a:p>
            <a:fld id="{0A11CDFE-CD54-9B43-8B9B-AC98F5EE2FD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Fixed geographical governing boundaries present one challenge to 21st century learning environments. When one district doesn’t know what the next is doing and each operates in isolation from one another, this presents obvious challenges to the unbounded nature of online</a:t>
            </a:r>
            <a:r>
              <a:rPr lang="en-US" sz="1200" kern="1200" baseline="0" dirty="0" smtClean="0">
                <a:solidFill>
                  <a:schemeClr val="tx1"/>
                </a:solidFill>
                <a:latin typeface="+mn-lt"/>
                <a:ea typeface="+mn-ea"/>
                <a:cs typeface="+mn-cs"/>
              </a:rPr>
              <a:t> learning environments. Everything, including standards, operating policies, instructional practices, and certification requirements is tied to geographical boundaries. How do we respect the local community’s desire to have input in their own children’s educational needs while likewise avoiding the institution of boundaries that limit the access opportunities of online learning?</a:t>
            </a:r>
          </a:p>
        </p:txBody>
      </p:sp>
      <p:sp>
        <p:nvSpPr>
          <p:cNvPr id="4" name="Slide Number Placeholder 3"/>
          <p:cNvSpPr>
            <a:spLocks noGrp="1"/>
          </p:cNvSpPr>
          <p:nvPr>
            <p:ph type="sldNum" sz="quarter" idx="10"/>
          </p:nvPr>
        </p:nvSpPr>
        <p:spPr/>
        <p:txBody>
          <a:bodyPr/>
          <a:lstStyle/>
          <a:p>
            <a:fld id="{0A11CDFE-CD54-9B43-8B9B-AC98F5EE2FDD}"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Wisconsin </a:t>
            </a:r>
            <a:r>
              <a:rPr lang="en-US" sz="1200" kern="1200" dirty="0" err="1" smtClean="0">
                <a:solidFill>
                  <a:schemeClr val="tx1"/>
                </a:solidFill>
                <a:latin typeface="+mn-lt"/>
                <a:ea typeface="+mn-ea"/>
                <a:cs typeface="+mn-cs"/>
              </a:rPr>
              <a:t>eSchool</a:t>
            </a:r>
            <a:r>
              <a:rPr lang="en-US" sz="1200" kern="1200" dirty="0" smtClean="0">
                <a:solidFill>
                  <a:schemeClr val="tx1"/>
                </a:solidFill>
                <a:latin typeface="+mn-lt"/>
                <a:ea typeface="+mn-ea"/>
                <a:cs typeface="+mn-cs"/>
              </a:rPr>
              <a:t> is a great example of a program that figured out how to do just that. Unlike Florida, where our leadership encouraged a virtual school with no boundaries—one that serves the entire state, Wisconsin’s leadership was firmly committed to a local, district-based, grass-roots approach. As we’ve worked with small programs across the country, we’ve found that when states take this approach, the result is often a duplication of resources across districts, along with reduced buying power, and an inability to share valuable resources. For example, you might see District A purchasing licensing agreements for 5 courses and a learning management platform, while District B can afford 10 courses with a different learning management platform. As a result, these districts cannot share courses, instructors, or resources. Why shouldn’t they, instead, join forces in order to pool funds, purchase more courses together, and save money in the long run? Likewise, why shouldn’t they even share teachers? One district may have a Latin teacher while another has a Physics teacher? Why not spread that wealth across boundaries? Wisconsin’s decision to push online learning down to the district level threatened the long-term growth of online offerings in the state. So Kiel and Appleton districts decided to work directly with one another, sharing resources and teachers. Slowly, other districts were encouraged to join, forming a consortium whereby members could participate at varying levels by pooling funds or providing teachers. The consortium eventually grew into what is now the Wisconsin </a:t>
            </a:r>
            <a:r>
              <a:rPr lang="en-US" sz="1200" kern="1200" dirty="0" err="1" smtClean="0">
                <a:solidFill>
                  <a:schemeClr val="tx1"/>
                </a:solidFill>
                <a:latin typeface="+mn-lt"/>
                <a:ea typeface="+mn-ea"/>
                <a:cs typeface="+mn-cs"/>
              </a:rPr>
              <a:t>eSchool</a:t>
            </a:r>
            <a:r>
              <a:rPr lang="en-US" sz="1200" kern="1200" dirty="0" smtClean="0">
                <a:solidFill>
                  <a:schemeClr val="tx1"/>
                </a:solidFill>
                <a:latin typeface="+mn-lt"/>
                <a:ea typeface="+mn-ea"/>
                <a:cs typeface="+mn-cs"/>
              </a:rPr>
              <a:t>, and it now serves the whole state.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beauty of this model, along with others like it, is that it directly benefits kids. Students now have access to elective and advanced courses—and to expert teachers—that could not otherwise enjoy. Maybe one of the best benefits is that students now have access to other students who live in places that may be very different from their own home towns. What rich new perspectives this can provide—especially when the peer pressure of the classroom is also removed and students can enjoy one another without prejudgments based on superficial external issues.</a:t>
            </a:r>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funding model that Florida has adopted moves us a little closer to the notion that the taxpayer’s monies have been pooled for the education of the taxpayer’s children.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Educational funds shouldn’t exist to perpetuate systems, especially when those systems have proven to be ineffective. They should exist to ensure that students are learning.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this regard, the funding model in Florida offers real promise</a:t>
            </a:r>
            <a:r>
              <a:rPr lang="en-US" sz="1200" kern="1200" baseline="0" dirty="0" smtClean="0">
                <a:solidFill>
                  <a:schemeClr val="tx1"/>
                </a:solidFill>
                <a:latin typeface="+mn-lt"/>
                <a:ea typeface="+mn-ea"/>
                <a:cs typeface="+mn-cs"/>
              </a:rPr>
              <a:t> because it puts the onus on us to adapt our teaching methods and tools to ensure that kids are learning.  We can’t afford to accept anything less.</a:t>
            </a:r>
            <a:endParaRPr lang="en-US" sz="1200" kern="120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Of course if you are here at this online learning conference, you already know about the individualization and personalization that are really the heart and beauty of quality online learning programs. Already, the best programs have tapped into the powerful individualization online learning provides in several ways. For instance, we can now use prescriptive testing and adaptive release technologies to pinpoint the exact areas where a student still needs to master concepts or skills. We can allow that student to opt out of those areas where mastery has already been attained. This is so much more difficult to do in traditional classrooms where students have to proceed lock-step together, but blended learning offers real options on that score as well.</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Perhaps even more important, though, we now have a way to truly provide access to the best curriculum and instruction to any student—regardless of geography. Of course, the potential here is not yet realized, but we definitely have strong models now on which we can build.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TALK ABOUT FRANCHISE PROGRAM</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LABS WILL BE COVERED LATER, BUT YOU COULD MENTION THEM HERE AND INDICATE THAT YOU’LL COME BACK TO IT LATER IN DEPTH.</a:t>
            </a:r>
          </a:p>
        </p:txBody>
      </p:sp>
      <p:sp>
        <p:nvSpPr>
          <p:cNvPr id="4" name="Slide Number Placeholder 3"/>
          <p:cNvSpPr>
            <a:spLocks noGrp="1"/>
          </p:cNvSpPr>
          <p:nvPr>
            <p:ph type="sldNum" sz="quarter" idx="10"/>
          </p:nvPr>
        </p:nvSpPr>
        <p:spPr/>
        <p:txBody>
          <a:bodyPr/>
          <a:lstStyle/>
          <a:p>
            <a:fld id="{0A11CDFE-CD54-9B43-8B9B-AC98F5EE2FD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As schools become more and more comfortable with the idea that all students don’t necessarily need to be on the same page at the same time, we will see radical changes in our ability to provide in the classroom the same level of individualization that online learning already enjoys. And as we are better able to use and combine learning objects, we may find that we can develop entire programs of study around each individual student’s needs.</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Meet Joe. Joe thinks he might want to be a veterinarian on day.  What should he study in preparation?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Today, Joe might have to take “</a:t>
            </a:r>
            <a:r>
              <a:rPr lang="en-US" sz="1200" kern="1200" baseline="0" dirty="0" err="1" smtClean="0">
                <a:solidFill>
                  <a:schemeClr val="tx1"/>
                </a:solidFill>
                <a:latin typeface="+mn-lt"/>
                <a:ea typeface="+mn-ea"/>
                <a:cs typeface="+mn-cs"/>
              </a:rPr>
              <a:t>x</a:t>
            </a:r>
            <a:r>
              <a:rPr lang="en-US" sz="1200" kern="1200" baseline="0" dirty="0" smtClean="0">
                <a:solidFill>
                  <a:schemeClr val="tx1"/>
                </a:solidFill>
                <a:latin typeface="+mn-lt"/>
                <a:ea typeface="+mn-ea"/>
                <a:cs typeface="+mn-cs"/>
              </a:rPr>
              <a:t>” number of English classes, “</a:t>
            </a:r>
            <a:r>
              <a:rPr lang="en-US" sz="1200" kern="1200" baseline="0" dirty="0" err="1" smtClean="0">
                <a:solidFill>
                  <a:schemeClr val="tx1"/>
                </a:solidFill>
                <a:latin typeface="+mn-lt"/>
                <a:ea typeface="+mn-ea"/>
                <a:cs typeface="+mn-cs"/>
              </a:rPr>
              <a:t>x</a:t>
            </a:r>
            <a:r>
              <a:rPr lang="en-US" sz="1200" kern="1200" baseline="0" dirty="0" smtClean="0">
                <a:solidFill>
                  <a:schemeClr val="tx1"/>
                </a:solidFill>
                <a:latin typeface="+mn-lt"/>
                <a:ea typeface="+mn-ea"/>
                <a:cs typeface="+mn-cs"/>
              </a:rPr>
              <a:t>” number of Math classes, this many science classes, that many foreign language credits, etc.  In fact, Joe’s requirements may not really be all that different from any other student.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But what if we could customize a program of study to give Joe both the broad knowledge he needs, as well as some specific skills and knowledge to prepare him for veterinary studies? Could Joe’s history teacher, for instance, tap into Joe’s interest in animals by customizing the history lessons around a study of animal husbandry throughout the ages? Using his own interests and passions, could Joe even pick some of his own content from a bank of lessons, simulations, games, or reviews? </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baseline="0" dirty="0" smtClean="0">
                <a:solidFill>
                  <a:schemeClr val="tx1"/>
                </a:solidFill>
                <a:latin typeface="+mn-lt"/>
                <a:ea typeface="+mn-ea"/>
                <a:cs typeface="+mn-cs"/>
              </a:rPr>
              <a:t>What if, instead of a list of courses to complete, Joe had a list of, say, 300 standards to master by the time he graduates in order prepare himself for pre-veterinary studies?  Even better, what if Joe could actually see this list and watch as his teachers checked off his mastery of specific standards?  </a:t>
            </a: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A59CD37-E9B6-4CEF-A32A-95271FAF53AC}"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Imagine his sense of accomplishment as he moved from 300 standards down to 200, 100, 50, 10, then 1.  Joe wouldn’t have to sit at graduation and wonder, </a:t>
            </a:r>
          </a:p>
        </p:txBody>
      </p:sp>
      <p:sp>
        <p:nvSpPr>
          <p:cNvPr id="4" name="Slide Number Placeholder 3"/>
          <p:cNvSpPr>
            <a:spLocks noGrp="1"/>
          </p:cNvSpPr>
          <p:nvPr>
            <p:ph type="sldNum" sz="quarter" idx="10"/>
          </p:nvPr>
        </p:nvSpPr>
        <p:spPr/>
        <p:txBody>
          <a:bodyPr/>
          <a:lstStyle/>
          <a:p>
            <a:fld id="{EA59CD37-E9B6-4CEF-A32A-95271FAF53AC}"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Not long ago, it was hard to imagine students routinely learning online, through mobile tools, or collaborating through social networking. It was hard to imagine how these 21st century tools could be integrated into our traditional education systems. </a:t>
            </a:r>
            <a:endParaRPr lang="en-US" sz="2000" kern="1200" dirty="0" smtClean="0">
              <a:solidFill>
                <a:schemeClr val="tx1"/>
              </a:solidFill>
              <a:latin typeface="+mn-lt"/>
              <a:ea typeface="+mn-ea"/>
              <a:cs typeface="+mn-cs"/>
            </a:endParaRPr>
          </a:p>
          <a:p>
            <a:endParaRPr lang="en-US"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Someone</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recently sent me a couple of quotes from a book written back in 1981 about Schools of the Future.  I think this will give you great insight into how far Florida Virtual School has led the nation. Remember, this book was written in 1981. Listen</a:t>
            </a:r>
            <a:r>
              <a:rPr lang="en-US" sz="1600" kern="1200" baseline="0" dirty="0" smtClean="0">
                <a:solidFill>
                  <a:schemeClr val="tx1"/>
                </a:solidFill>
                <a:latin typeface="+mn-lt"/>
                <a:ea typeface="+mn-ea"/>
                <a:cs typeface="+mn-cs"/>
              </a:rPr>
              <a:t> to the author’s </a:t>
            </a:r>
            <a:r>
              <a:rPr lang="en-US" sz="1600" kern="1200" dirty="0" smtClean="0">
                <a:solidFill>
                  <a:schemeClr val="tx1"/>
                </a:solidFill>
                <a:latin typeface="+mn-lt"/>
                <a:ea typeface="+mn-ea"/>
                <a:cs typeface="+mn-cs"/>
              </a:rPr>
              <a:t>predictions:</a:t>
            </a:r>
          </a:p>
          <a:p>
            <a:pPr lvl="0" algn="l"/>
            <a:endParaRPr lang="en-US" sz="16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“Will I ever use this stuff?”  Instead, he would know that he has learned the skills and knowledge he needed in order to be ready to pursue what he loves.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What if all of Joe’s teachers could view Joe’s list and design learning experiences that build on the skills Joe has already mastered while adding new challenges at each step—across multiple disciplines?</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mn-lt"/>
                <a:ea typeface="+mn-ea"/>
                <a:cs typeface="+mn-cs"/>
              </a:rPr>
              <a:t>For example, let’s say Joe mastered the art of paragraph writing in his science class. Check!  His English teacher can build on that by pulling together some learning objects to design a learning experience that takes Joe’s paragraph-writing skills and adds the skill of writing transitions to tie one paragraph to the next. </a:t>
            </a: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Maybe Joe mastered the concept of defending a thesis in English.  Check!  The science teacher, who will know this by looking at Joe’s master list, can move on to challenge Joe to take a position on a topic and defend it.</a:t>
            </a:r>
          </a:p>
        </p:txBody>
      </p:sp>
      <p:sp>
        <p:nvSpPr>
          <p:cNvPr id="4" name="Slide Number Placeholder 3"/>
          <p:cNvSpPr>
            <a:spLocks noGrp="1"/>
          </p:cNvSpPr>
          <p:nvPr>
            <p:ph type="sldNum" sz="quarter" idx="10"/>
          </p:nvPr>
        </p:nvSpPr>
        <p:spPr/>
        <p:txBody>
          <a:bodyPr/>
          <a:lstStyle/>
          <a:p>
            <a:fld id="{EA59CD37-E9B6-4CEF-A32A-95271FAF53AC}"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As Joe obtains more and more knowledge and skills, he can group himself, or be grouped by teachers, with other students who are working on similar skills or areas of knowledge. He may interact with Lisa, for example, who wants to be an art teacher.  Her history lessons view history through the eyes of artists through the ages. They each may study the same time period through different lenses, but their collaboration will give them both new perspectives they wouldn’t otherwise see.</a:t>
            </a:r>
          </a:p>
          <a:p>
            <a:endParaRPr lang="en-US" dirty="0"/>
          </a:p>
        </p:txBody>
      </p:sp>
      <p:sp>
        <p:nvSpPr>
          <p:cNvPr id="4" name="Slide Number Placeholder 3"/>
          <p:cNvSpPr>
            <a:spLocks noGrp="1"/>
          </p:cNvSpPr>
          <p:nvPr>
            <p:ph type="sldNum" sz="quarter" idx="10"/>
          </p:nvPr>
        </p:nvSpPr>
        <p:spPr/>
        <p:txBody>
          <a:bodyPr/>
          <a:lstStyle/>
          <a:p>
            <a:fld id="{EA59CD37-E9B6-4CEF-A32A-95271FAF53AC}"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Students will be less likely to ask “Why do we have to learn this.” if they see the standards as part of the skills they need to obtain for their specific goals…they will know why.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kind of individualization is already happening on some levels—and it will only increase as our teachers become more comfortable designing these kinds of learning experiences.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High school diplomas of the future may be less about the number of courses a student passes and more about the standards and skills a student masters.  We may see increasing differentiation in the types of diplomas students earn. Perhaps there will be one for the student who is an artisan, one for the student with particular types of technological expertise, another for the student who chooses a traditional academic path.  </a:t>
            </a:r>
          </a:p>
          <a:p>
            <a:endParaRPr lang="en-US" sz="1200" kern="1200" baseline="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Online learning is already addressing the looming teacher shortage. The National</a:t>
            </a:r>
            <a:r>
              <a:rPr lang="en-US" sz="1200" kern="1200" baseline="0" dirty="0" smtClean="0">
                <a:solidFill>
                  <a:schemeClr val="tx1"/>
                </a:solidFill>
                <a:latin typeface="+mn-lt"/>
                <a:ea typeface="+mn-ea"/>
                <a:cs typeface="+mn-cs"/>
              </a:rPr>
              <a:t> Center for Education Statistics puts the number of teachers that will have to be hired in the next five years just to fill current needs at around 1.75 million. Problems are particularly acute in rural schools, which account for almost a quarter of the U.S. school population. For example, Georgia has 440 high schools but only 88 physics teachers for the whole state.</a:t>
            </a:r>
          </a:p>
        </p:txBody>
      </p:sp>
      <p:sp>
        <p:nvSpPr>
          <p:cNvPr id="4" name="Slide Number Placeholder 3"/>
          <p:cNvSpPr>
            <a:spLocks noGrp="1"/>
          </p:cNvSpPr>
          <p:nvPr>
            <p:ph type="sldNum" sz="quarter" idx="10"/>
          </p:nvPr>
        </p:nvSpPr>
        <p:spPr/>
        <p:txBody>
          <a:bodyPr/>
          <a:lstStyle/>
          <a:p>
            <a:fld id="{EA59CD37-E9B6-4CEF-A32A-95271FAF53AC}"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It’s not going to get any easier either.</a:t>
            </a:r>
            <a:r>
              <a:rPr lang="en-US" baseline="0" dirty="0" smtClean="0"/>
              <a:t> The nation is poised for one giant retirement party. By 2008, the number of teachers age 50 and up had increased by 141% since the late nineties.  By next year, that number is expected to reach an all-time high.</a:t>
            </a:r>
          </a:p>
          <a:p>
            <a:endParaRPr lang="en-US" baseline="0" dirty="0" smtClean="0"/>
          </a:p>
          <a:p>
            <a:r>
              <a:rPr lang="en-US" baseline="0" dirty="0" smtClean="0"/>
              <a:t>As just when you thought it couldn’t get worse—here’s another sobering fact:  Half of all new teachers leave the field within 5 years.  HALF.  </a:t>
            </a:r>
          </a:p>
          <a:p>
            <a:endParaRPr lang="en-US" baseline="0" dirty="0" smtClean="0"/>
          </a:p>
          <a:p>
            <a:r>
              <a:rPr lang="en-US" baseline="0" dirty="0" smtClean="0"/>
              <a:t>As one report from the National Commission on Teaching and America’s Future said:</a:t>
            </a:r>
          </a:p>
        </p:txBody>
      </p:sp>
      <p:sp>
        <p:nvSpPr>
          <p:cNvPr id="4" name="Slide Number Placeholder 3"/>
          <p:cNvSpPr>
            <a:spLocks noGrp="1"/>
          </p:cNvSpPr>
          <p:nvPr>
            <p:ph type="sldNum" sz="quarter" idx="10"/>
          </p:nvPr>
        </p:nvSpPr>
        <p:spPr/>
        <p:txBody>
          <a:bodyPr/>
          <a:lstStyle/>
          <a:p>
            <a:fld id="{EA59CD37-E9B6-4CEF-A32A-95271FAF53AC}"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“We can’t just recruit our way out of this challenge.”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 believe online and blended learning is offering teachers new career pathways that may entice veteran teachers to stay. The flexible work environment is one enticement, as is the opportunity to teach in a new way.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I’m also excited about the way veteran teachers and new teachers can partner and learn from one another. I’m going to share with you in a moment about a couple of partnerships we’re involved in right now in Florida that offer great promise for teacher collaboration.</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One</a:t>
            </a:r>
            <a:r>
              <a:rPr lang="en-US" baseline="0" dirty="0" smtClean="0"/>
              <a:t> way we are directly addressing this issue is through a partnership with several universities to provide pre-service internship opportunities in online teaching. We started out with University of Central Florida. Now in our third year, we have expanded this partnering model to several other state universities. We were thrilled that this program was recognized by USDLA this year.</a:t>
            </a:r>
          </a:p>
          <a:p>
            <a:endParaRPr lang="en-US" baseline="0" dirty="0" smtClean="0"/>
          </a:p>
          <a:p>
            <a:r>
              <a:rPr lang="en-US" baseline="0" dirty="0" smtClean="0"/>
              <a:t>So far, 64 students have completed internships at Florida Virtual School through this partnership, and we have 45 more currently enrolled. Of those who have completed, we have actually hired 8. </a:t>
            </a:r>
          </a:p>
          <a:p>
            <a:endParaRPr lang="en-US" baseline="0" dirty="0" smtClean="0"/>
          </a:p>
          <a:p>
            <a:r>
              <a:rPr lang="en-US" baseline="0" dirty="0" smtClean="0"/>
              <a:t>We see tremendous opportunity for growth. USF, for example, initially opened the internships only to PE teachers.  They now want to open the program to all pre-service teachers in all subject matters. </a:t>
            </a:r>
          </a:p>
          <a:p>
            <a:endParaRPr lang="en-US" baseline="0" dirty="0" smtClean="0"/>
          </a:p>
        </p:txBody>
      </p:sp>
      <p:sp>
        <p:nvSpPr>
          <p:cNvPr id="4" name="Slide Number Placeholder 3"/>
          <p:cNvSpPr>
            <a:spLocks noGrp="1"/>
          </p:cNvSpPr>
          <p:nvPr>
            <p:ph type="sldNum" sz="quarter" idx="10"/>
          </p:nvPr>
        </p:nvSpPr>
        <p:spPr/>
        <p:txBody>
          <a:bodyPr/>
          <a:lstStyle/>
          <a:p>
            <a:fld id="{EA59CD37-E9B6-4CEF-A32A-95271FAF53AC}"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In addition to bringing interns into Florida Virtual School, we are now sending our expert staff to out to the universities to provide training within their Colleges of Education. </a:t>
            </a:r>
          </a:p>
          <a:p>
            <a:endParaRPr lang="en-US" baseline="0" dirty="0" smtClean="0"/>
          </a:p>
          <a:p>
            <a:r>
              <a:rPr lang="en-US" baseline="0" dirty="0" smtClean="0"/>
              <a:t>As universities are becoming more aware of the need for specialized training for effective online instruction, they are reaching out to us to provide some of that expertise. So, for instance, we will actually go to college classrooms and provide presentations in the Intro to Education Technology classes, which is a lower level, required course in Florida for all education majors. We’re also providing similar training for a 4000-level methods course at UF. In addition, we are presenting with the University of Central Florida at the American Teacher Education conference in Florida. Think about how exciting this is for a veteran teacher, especially—to be able to share his or her knowledge at a major university to teachers who are just getting started. </a:t>
            </a:r>
          </a:p>
          <a:p>
            <a:endParaRPr lang="en-US" baseline="0" dirty="0" smtClean="0"/>
          </a:p>
          <a:p>
            <a:r>
              <a:rPr lang="en-US" baseline="0" dirty="0" smtClean="0"/>
              <a:t>In turn, we have invited university professors to host workshops at our annual staff conference. We had several UCF professors at our most recent conference in September. Likewise, two professors from University of Florida are providing direct development opportunities with 40 staff members, both instructional and non-instructional. </a:t>
            </a:r>
          </a:p>
          <a:p>
            <a:endParaRPr lang="en-US" baseline="0" dirty="0" smtClean="0"/>
          </a:p>
          <a:p>
            <a:r>
              <a:rPr lang="en-US" baseline="0" dirty="0" smtClean="0"/>
              <a:t>We hope to see other programs finding creative ways to use this model to craft their own solutions for both pre-service training and ongoing professional development.</a:t>
            </a:r>
          </a:p>
          <a:p>
            <a:endParaRPr lang="en-US" baseline="0" dirty="0" smtClean="0"/>
          </a:p>
        </p:txBody>
      </p:sp>
      <p:sp>
        <p:nvSpPr>
          <p:cNvPr id="4" name="Slide Number Placeholder 3"/>
          <p:cNvSpPr>
            <a:spLocks noGrp="1"/>
          </p:cNvSpPr>
          <p:nvPr>
            <p:ph type="sldNum" sz="quarter" idx="10"/>
          </p:nvPr>
        </p:nvSpPr>
        <p:spPr/>
        <p:txBody>
          <a:bodyPr/>
          <a:lstStyle/>
          <a:p>
            <a:fld id="{EA59CD37-E9B6-4CEF-A32A-95271FAF53A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“Schoolwork may not exist. Instead you…will learn everything at home using your home video computer. You’ll learn a wide range of subjects quickly and at a time of day that suits you.”</a:t>
            </a:r>
          </a:p>
          <a:p>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“This kind of homework of the future will be more like playing an electronic game than studying with books. To find out information, you’ll be able to ask the computer questions. It will help you to increase your knowledge by making sure you understand what it has told and showed you, and then urge you to find out more.”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Sound familiar?</a:t>
            </a:r>
            <a:r>
              <a:rPr lang="en-US" sz="1200" kern="1200" baseline="0" dirty="0" smtClean="0">
                <a:solidFill>
                  <a:schemeClr val="tx1"/>
                </a:solidFill>
                <a:latin typeface="+mn-lt"/>
                <a:ea typeface="+mn-ea"/>
                <a:cs typeface="+mn-cs"/>
              </a:rPr>
              <a:t>  I find it exciting that we have had a role in fulfilling the predictions of this book and have even taken learning to places this author did not even imagine. </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Online</a:t>
            </a:r>
            <a:r>
              <a:rPr lang="en-US" sz="1200" kern="1200" baseline="0" dirty="0" smtClean="0">
                <a:solidFill>
                  <a:schemeClr val="tx1"/>
                </a:solidFill>
                <a:latin typeface="+mn-lt"/>
                <a:ea typeface="+mn-ea"/>
                <a:cs typeface="+mn-cs"/>
              </a:rPr>
              <a:t> learning is changing the entire structure of how, when, and where learning happens.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this regard, K12 education is looking more and more like higher ed. There was a time when you would have to either move or commute long distances in order to attend college. Today, even major universities offer programs through satellite campuses, online degrees, and low residency programs. </a:t>
            </a:r>
            <a:endParaRPr lang="en-US" sz="1200" kern="120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That blend of online and face-to-face learning will likely be one of the biggest drivers for change and offer exciting opportunities for educators to share resources and collaborate in unprecedented ways.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Florida, we’ve worked with dozens of schools across Florida to provide onsite labs. In these partnerships, we provide the instruction, but local facilitators and school personnel provide that face-to-face support.  Students who use these labs typically come to the lab for just one or two courses in a school day.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This year, we are piloting an exciting program in partnership with Miami-Dade to greatly expand this concept. We are operating 50 labs throughout Miami-Dade, and we expect to serve more than 8,000 students this year alone.  To my knowledge, this may be one of the largest experiments in blended learning to date.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Not only does this give students new learning options, we are excited about the collaboration between the online teacher and the local staff.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DO YOU WANT TO TALK ABOUT THE GATES THING HERE?  I’M NOT SURE HOW MUCH YOU ARE FREE TO SAY BUT THIS WOULD BE THE SPOT TO BRING IT UP.</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In another exciting partnership, we teamed up with Brevard County Schools in the what is known as the Space Coast of Florida.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Called the SOAR program, which stands for Summer Opportunities for Acceleration and Remediation, this is essentially Brevard’s summer</a:t>
            </a:r>
            <a:r>
              <a:rPr lang="en-US" sz="1200" kern="1200" baseline="0" dirty="0" smtClean="0">
                <a:solidFill>
                  <a:schemeClr val="tx1"/>
                </a:solidFill>
                <a:latin typeface="+mn-lt"/>
                <a:ea typeface="+mn-ea"/>
                <a:cs typeface="+mn-cs"/>
              </a:rPr>
              <a:t> school for middle </a:t>
            </a:r>
            <a:r>
              <a:rPr lang="en-US" sz="1200" kern="1200" baseline="0" dirty="0" err="1" smtClean="0">
                <a:solidFill>
                  <a:schemeClr val="tx1"/>
                </a:solidFill>
                <a:latin typeface="+mn-lt"/>
                <a:ea typeface="+mn-ea"/>
                <a:cs typeface="+mn-cs"/>
              </a:rPr>
              <a:t>schoolers</a:t>
            </a:r>
            <a:r>
              <a:rPr lang="en-US" sz="1200" kern="1200" baseline="0" dirty="0" smtClean="0">
                <a:solidFill>
                  <a:schemeClr val="tx1"/>
                </a:solidFill>
                <a:latin typeface="+mn-lt"/>
                <a:ea typeface="+mn-ea"/>
                <a:cs typeface="+mn-cs"/>
              </a:rPr>
              <a:t>. Due to budget cuts, most districts aren’t doing any summer school anymore, but Brevard offered this one to those students who needed a credit in order to be promoted.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contacted us in August of 2009 to plan it. They had buy-in all the way around. They did an AP meeting with all middle schools. </a:t>
            </a:r>
          </a:p>
          <a:p>
            <a:r>
              <a:rPr lang="en-US" sz="1200" kern="1200" dirty="0" smtClean="0">
                <a:solidFill>
                  <a:schemeClr val="tx1"/>
                </a:solidFill>
                <a:latin typeface="+mn-lt"/>
                <a:ea typeface="+mn-ea"/>
                <a:cs typeface="+mn-cs"/>
              </a:rPr>
              <a:t> </a:t>
            </a:r>
          </a:p>
          <a:p>
            <a:pPr lvl="0"/>
            <a:r>
              <a:rPr lang="en-US" sz="1200" kern="1200" dirty="0" smtClean="0">
                <a:solidFill>
                  <a:schemeClr val="tx1"/>
                </a:solidFill>
                <a:latin typeface="+mn-lt"/>
                <a:ea typeface="+mn-ea"/>
                <a:cs typeface="+mn-cs"/>
              </a:rPr>
              <a:t>They paid certified teachers to facilitate (their choice)</a:t>
            </a:r>
            <a:r>
              <a:rPr lang="en-US" sz="1200" kern="1200" baseline="0" dirty="0" smtClean="0">
                <a:solidFill>
                  <a:schemeClr val="tx1"/>
                </a:solidFill>
                <a:latin typeface="+mn-lt"/>
                <a:ea typeface="+mn-ea"/>
                <a:cs typeface="+mn-cs"/>
              </a:rPr>
              <a:t> which was an enormous boost to the success of this program, and the teachers were just thrilled to have a job in this economy. It was a win-win for the students, for us, and for the onsite teachers. </a:t>
            </a:r>
            <a:endParaRPr lang="en-US" sz="1200" kern="120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Brevard took the hiring process very seriously to hire just the right facilitators.   Facilitating is different from teaching. These teachers were awesome.  Up and on their feet.  They were in love with the students—not the subject matter.</a:t>
            </a:r>
          </a:p>
          <a:p>
            <a:pPr lvl="1"/>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The collaboration between</a:t>
            </a:r>
            <a:r>
              <a:rPr lang="en-US" sz="1200" kern="1200" baseline="0" dirty="0" smtClean="0">
                <a:solidFill>
                  <a:schemeClr val="tx1"/>
                </a:solidFill>
                <a:latin typeface="+mn-lt"/>
                <a:ea typeface="+mn-ea"/>
                <a:cs typeface="+mn-cs"/>
              </a:rPr>
              <a:t> these “on the ground” teachers and the FLVS teachers was remarkable. One student had had both the FLVS teacher AND the onsite teacher. Those two teachers put their heads together and realized that this student simply could not focus in a crow. They pulled him over to his own private area near the phone so he could call his FLVS teacher easily. The onsite teacher actually read materials to the student, who had an IEP, but they finally got him to talk with the FLVS teacher on the phone for the discussion-based assessments. That alone was a miracle, according to these two teachers. But how amazing that this kid finally was able to learn with the combined efforts of these teachers and this unique learning environment. </a:t>
            </a:r>
            <a:endParaRPr lang="en-US" sz="1200" kern="1200" dirty="0" smtClean="0">
              <a:solidFill>
                <a:schemeClr val="tx1"/>
              </a:solidFill>
              <a:latin typeface="+mn-lt"/>
              <a:ea typeface="+mn-ea"/>
              <a:cs typeface="+mn-cs"/>
            </a:endParaRPr>
          </a:p>
          <a:p>
            <a:pPr lvl="1"/>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Sometimes</a:t>
            </a:r>
            <a:r>
              <a:rPr lang="en-US" sz="1200" kern="1200" baseline="0" dirty="0" smtClean="0">
                <a:solidFill>
                  <a:schemeClr val="tx1"/>
                </a:solidFill>
                <a:latin typeface="+mn-lt"/>
                <a:ea typeface="+mn-ea"/>
                <a:cs typeface="+mn-cs"/>
              </a:rPr>
              <a:t> we hear facilitators say</a:t>
            </a:r>
            <a:r>
              <a:rPr lang="en-US" sz="1200" kern="1200" dirty="0" smtClean="0">
                <a:solidFill>
                  <a:schemeClr val="tx1"/>
                </a:solidFill>
                <a:latin typeface="+mn-lt"/>
                <a:ea typeface="+mn-ea"/>
                <a:cs typeface="+mn-cs"/>
              </a:rPr>
              <a:t>, “This kid just</a:t>
            </a:r>
            <a:r>
              <a:rPr lang="en-US" sz="1200" kern="1200" baseline="0" dirty="0" smtClean="0">
                <a:solidFill>
                  <a:schemeClr val="tx1"/>
                </a:solidFill>
                <a:latin typeface="+mn-lt"/>
                <a:ea typeface="+mn-ea"/>
                <a:cs typeface="+mn-cs"/>
              </a:rPr>
              <a:t> won’t talk</a:t>
            </a:r>
            <a:r>
              <a:rPr lang="en-US" sz="1200" kern="1200" dirty="0" smtClean="0">
                <a:solidFill>
                  <a:schemeClr val="tx1"/>
                </a:solidFill>
                <a:latin typeface="+mn-lt"/>
                <a:ea typeface="+mn-ea"/>
                <a:cs typeface="+mn-cs"/>
              </a:rPr>
              <a:t>.” This onsite teacher in Brevard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took a different attitude</a:t>
            </a:r>
            <a:r>
              <a:rPr lang="en-US" sz="1200" kern="1200" baseline="0" dirty="0" smtClean="0">
                <a:solidFill>
                  <a:schemeClr val="tx1"/>
                </a:solidFill>
                <a:latin typeface="+mn-lt"/>
                <a:ea typeface="+mn-ea"/>
                <a:cs typeface="+mn-cs"/>
              </a:rPr>
              <a:t>—on that said: </a:t>
            </a:r>
            <a:r>
              <a:rPr lang="en-US" sz="1200" kern="1200" dirty="0" smtClean="0">
                <a:solidFill>
                  <a:schemeClr val="tx1"/>
                </a:solidFill>
                <a:latin typeface="+mn-lt"/>
                <a:ea typeface="+mn-ea"/>
                <a:cs typeface="+mn-cs"/>
              </a:rPr>
              <a:t>“This is his last chance. He won’t talk next year either.  What if I talk for him?!” </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Brevard</a:t>
            </a:r>
            <a:r>
              <a:rPr lang="en-US" sz="1200" kern="1200" baseline="0" dirty="0" smtClean="0">
                <a:solidFill>
                  <a:schemeClr val="tx1"/>
                </a:solidFill>
                <a:latin typeface="+mn-lt"/>
                <a:ea typeface="+mn-ea"/>
                <a:cs typeface="+mn-cs"/>
              </a:rPr>
              <a:t> provided transportation to the lab where students could work 5 hours a day, 4 days a week. Brevard set up the onsite program to last for 5 weeks, but after that time, students could continue working online from home. We provided a face-to-face facilitator training. We brought in FLVS teachers who showed the facilitator how to use our pace charts and how to use some time-honored methods to keep the students on track. Local FLVS teachers continued to once a week to provide support</a:t>
            </a:r>
            <a:r>
              <a:rPr lang="en-US" sz="1200" kern="1200" dirty="0" smtClean="0">
                <a:solidFill>
                  <a:schemeClr val="tx1"/>
                </a:solidFill>
                <a:latin typeface="+mn-lt"/>
                <a:ea typeface="+mn-ea"/>
                <a:cs typeface="+mn-cs"/>
              </a:rPr>
              <a: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By the way, Brevard used AYP funds for</a:t>
            </a:r>
            <a:r>
              <a:rPr lang="en-US" sz="1200" kern="1200" baseline="0" dirty="0" smtClean="0">
                <a:solidFill>
                  <a:schemeClr val="tx1"/>
                </a:solidFill>
                <a:latin typeface="+mn-lt"/>
                <a:ea typeface="+mn-ea"/>
                <a:cs typeface="+mn-cs"/>
              </a:rPr>
              <a:t> this program.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Brevard also did a great job in pulling families into the loop</a:t>
            </a:r>
            <a:r>
              <a:rPr lang="en-US" sz="1200" kern="1200" baseline="0" dirty="0" smtClean="0">
                <a:solidFill>
                  <a:schemeClr val="tx1"/>
                </a:solidFill>
                <a:latin typeface="+mn-lt"/>
                <a:ea typeface="+mn-ea"/>
                <a:cs typeface="+mn-cs"/>
              </a:rPr>
              <a:t> very early on. They met with every family face to face to talk through what the lab would look like and to explain what the commitment would be on the family’s part. They presented the options and then let students volunteer to be a part of the program. </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a:t>
            </a:r>
            <a:r>
              <a:rPr lang="en-US" sz="1200" kern="1200" baseline="0" dirty="0" smtClean="0">
                <a:solidFill>
                  <a:schemeClr val="tx1"/>
                </a:solidFill>
                <a:latin typeface="+mn-lt"/>
                <a:ea typeface="+mn-ea"/>
                <a:cs typeface="+mn-cs"/>
              </a:rPr>
              <a:t> results?</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430 kids stuck with it.  401 finished ½ credit or more.  92% of students passed the grace period. 13 kids withdrew with an F.  22 ½ credits, completed the course but failed the exam.</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As far as Brevard is concerned, they cared how many kids were promoted.  82% were promoted to the next grade as a result of this program.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“I’m sick about those 22 kids who sat through and still failed.”</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What’s so cool about Brevard, and this should resonate with every parent/school.  Now, if you fail just one ½ credit, it can prevent you from promoting (grades aren’t averaged anymore).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8</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graders who are ½ credit short (and getting older!) are getting to a point where they don’t care anymore.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 lot of kids loved this—they could get in there, get the work done, and leave!  They were thrilled at the idea of accelerating their pace.  When the kids all caught on to this, they got competitive and all started trying to finish faster.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FLVS is hiring a manager for </a:t>
            </a:r>
            <a:r>
              <a:rPr lang="en-US" sz="1200" kern="1200" dirty="0" err="1" smtClean="0">
                <a:solidFill>
                  <a:schemeClr val="tx1"/>
                </a:solidFill>
                <a:latin typeface="+mn-lt"/>
                <a:ea typeface="+mn-ea"/>
                <a:cs typeface="+mn-cs"/>
              </a:rPr>
              <a:t>ELCs</a:t>
            </a:r>
            <a:r>
              <a:rPr lang="en-US" sz="1200" kern="1200" dirty="0" smtClean="0">
                <a:solidFill>
                  <a:schemeClr val="tx1"/>
                </a:solidFill>
                <a:latin typeface="+mn-lt"/>
                <a:ea typeface="+mn-ea"/>
                <a:cs typeface="+mn-cs"/>
              </a:rPr>
              <a:t> and </a:t>
            </a:r>
            <a:r>
              <a:rPr lang="en-US" sz="1200" kern="1200" dirty="0" err="1" smtClean="0">
                <a:solidFill>
                  <a:schemeClr val="tx1"/>
                </a:solidFill>
                <a:latin typeface="+mn-lt"/>
                <a:ea typeface="+mn-ea"/>
                <a:cs typeface="+mn-cs"/>
              </a:rPr>
              <a:t>VLLs</a:t>
            </a:r>
            <a:r>
              <a:rPr lang="en-US" sz="1200" kern="1200" dirty="0" smtClean="0">
                <a:solidFill>
                  <a:schemeClr val="tx1"/>
                </a:solidFill>
                <a:latin typeface="+mn-lt"/>
                <a:ea typeface="+mn-ea"/>
                <a:cs typeface="+mn-cs"/>
              </a:rPr>
              <a:t>.  This person has already been hired.  This person will be the “Blended Learning Manager.”  ASK CASSIE HER NAME.  (Someone from Lee County). She’s starting now.  She’ll have a year under her belt by then.</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School and districts think of “blended” as them just giving us content and they take it from there.  Our idea is different—we see it as us bringing in our proven way of doing things in partnership with them.</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When you’re thinking outside the box, you have to take the kids off a calendar, but they will try every which way to make that happen.  WE won’t do that.  Brevard gets this, and that’s part of the reason they were so successful.</a:t>
            </a:r>
          </a:p>
          <a:p>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430 kids stuck with it.  401 finished ½ credit or more.  92% of students passed the grace period. 13 kids withdrew with an F.  22 ½ credits, completed the course but failed the exam.</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As far as Brevard is concerned, they cared how many kids were promoted.  82% were promoted to the next grade as a result of this program.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Those 8</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graders who were ½ credit short (and getting older!) were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getting to a point where they didn’t care anymore.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A lot of the kids just loved this. They quickly realized they could get in there, work hard, get the work</a:t>
            </a:r>
            <a:r>
              <a:rPr lang="en-US" sz="1200" kern="1200" baseline="0" dirty="0" smtClean="0">
                <a:solidFill>
                  <a:schemeClr val="tx1"/>
                </a:solidFill>
                <a:latin typeface="+mn-lt"/>
                <a:ea typeface="+mn-ea"/>
                <a:cs typeface="+mn-cs"/>
              </a:rPr>
              <a:t> completed, and leave!</a:t>
            </a:r>
            <a:r>
              <a:rPr lang="en-US" sz="1200" kern="1200" dirty="0" smtClean="0">
                <a:solidFill>
                  <a:schemeClr val="tx1"/>
                </a:solidFill>
                <a:latin typeface="+mn-lt"/>
                <a:ea typeface="+mn-ea"/>
                <a:cs typeface="+mn-cs"/>
              </a:rPr>
              <a:t> They were thrilled at the idea of accelerating their pace.  When they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caught on to this, they got competitive and started digging in to work faster and harder. </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We have now hired a Blended Learning Manager</a:t>
            </a:r>
            <a:r>
              <a:rPr lang="en-US" sz="1200" kern="1200" baseline="0" dirty="0" smtClean="0">
                <a:solidFill>
                  <a:schemeClr val="tx1"/>
                </a:solidFill>
                <a:latin typeface="+mn-lt"/>
                <a:ea typeface="+mn-ea"/>
                <a:cs typeface="+mn-cs"/>
              </a:rPr>
              <a:t> to help us overseen and expand these kinds of opportunities for kids. We see this touching on so many issues related to education reform, and it offers such hope.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School and districts think of “blended” as them just giving us content and they take it from there.  Our idea is different—we see it as us bringing in our proven way of doing things in partnership with them. When you’re thinking outside the box, you have to take the kids off a calendar, but too often</a:t>
            </a:r>
            <a:r>
              <a:rPr lang="en-US" sz="1200" kern="1200" baseline="0" dirty="0" smtClean="0">
                <a:solidFill>
                  <a:schemeClr val="tx1"/>
                </a:solidFill>
                <a:latin typeface="+mn-lt"/>
                <a:ea typeface="+mn-ea"/>
                <a:cs typeface="+mn-cs"/>
              </a:rPr>
              <a:t>, district leaders or policy maker </a:t>
            </a:r>
            <a:r>
              <a:rPr lang="en-US" sz="1200" kern="1200" dirty="0" smtClean="0">
                <a:solidFill>
                  <a:schemeClr val="tx1"/>
                </a:solidFill>
                <a:latin typeface="+mn-lt"/>
                <a:ea typeface="+mn-ea"/>
                <a:cs typeface="+mn-cs"/>
              </a:rPr>
              <a:t>will try every which way to make that happen.  WE won’t do that.  Brevard understood</a:t>
            </a:r>
            <a:r>
              <a:rPr lang="en-US" sz="1200" kern="1200" baseline="0" dirty="0" smtClean="0">
                <a:solidFill>
                  <a:schemeClr val="tx1"/>
                </a:solidFill>
                <a:latin typeface="+mn-lt"/>
                <a:ea typeface="+mn-ea"/>
                <a:cs typeface="+mn-cs"/>
              </a:rPr>
              <a:t> that</a:t>
            </a:r>
            <a:r>
              <a:rPr lang="en-US" sz="1200" kern="1200" dirty="0" smtClean="0">
                <a:solidFill>
                  <a:schemeClr val="tx1"/>
                </a:solidFill>
                <a:latin typeface="+mn-lt"/>
                <a:ea typeface="+mn-ea"/>
                <a:cs typeface="+mn-cs"/>
              </a:rPr>
              <a:t>, and that’s part of the reason they were so successful.</a:t>
            </a:r>
          </a:p>
          <a:p>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You are looking at pictures on special program in Miami called </a:t>
            </a:r>
            <a:r>
              <a:rPr lang="en-US" sz="1200" kern="1200" baseline="0" dirty="0" err="1" smtClean="0">
                <a:solidFill>
                  <a:schemeClr val="tx1"/>
                </a:solidFill>
                <a:latin typeface="+mn-lt"/>
                <a:ea typeface="+mn-ea"/>
                <a:cs typeface="+mn-cs"/>
              </a:rPr>
              <a:t>iPrep</a:t>
            </a:r>
            <a:r>
              <a:rPr lang="en-US" sz="1200" kern="1200" baseline="0" dirty="0" smtClean="0">
                <a:solidFill>
                  <a:schemeClr val="tx1"/>
                </a:solidFill>
                <a:latin typeface="+mn-lt"/>
                <a:ea typeface="+mn-ea"/>
                <a:cs typeface="+mn-cs"/>
              </a:rPr>
              <a:t> Academy, a magnet program. We’re partnering with this school to provide all of their math and science courses. It’s a high school, believe it or not. It uses a blended learning environment that maximizes technology-based learning. They’ve created a very low-key, café-style gathering spot for students. Students can work on their studies at home as well, and you can see here that they are even incorporating things like </a:t>
            </a:r>
            <a:r>
              <a:rPr lang="en-US" sz="1200" kern="1200" baseline="0" dirty="0" err="1" smtClean="0">
                <a:solidFill>
                  <a:schemeClr val="tx1"/>
                </a:solidFill>
                <a:latin typeface="+mn-lt"/>
                <a:ea typeface="+mn-ea"/>
                <a:cs typeface="+mn-cs"/>
              </a:rPr>
              <a:t>Wii</a:t>
            </a:r>
            <a:r>
              <a:rPr lang="en-US" sz="1200" kern="1200" baseline="0" dirty="0" smtClean="0">
                <a:solidFill>
                  <a:schemeClr val="tx1"/>
                </a:solidFill>
                <a:latin typeface="+mn-lt"/>
                <a:ea typeface="+mn-ea"/>
                <a:cs typeface="+mn-cs"/>
              </a:rPr>
              <a:t> games into the school day.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 believe we will see more schools moving in this direction as blended learning, game-based, and gesture-based learning increases and as educators design learning experiences that integrate mobile and blended learning tools.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All of these examples touch on those reform</a:t>
            </a:r>
            <a:r>
              <a:rPr lang="en-US" sz="1200" kern="1200" baseline="0" dirty="0" smtClean="0">
                <a:solidFill>
                  <a:schemeClr val="tx1"/>
                </a:solidFill>
                <a:latin typeface="+mn-lt"/>
                <a:ea typeface="+mn-ea"/>
                <a:cs typeface="+mn-cs"/>
              </a:rPr>
              <a:t> issues that swirl around access to quality curriculum and teachers, supportive learning environments, and access to choices. Online and blended environments don’t simply have the potential to drive change—they are already driving change and providing remarkably successful models to build upon.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Our kids live in the world of texting, blogging, content sharing, and networking. Ironically, though, while they may live there, they don’t always go to school there. We cannot afford to have rules</a:t>
            </a:r>
            <a:r>
              <a:rPr lang="en-US" sz="1200" kern="1200" baseline="0" dirty="0" smtClean="0">
                <a:solidFill>
                  <a:schemeClr val="tx1"/>
                </a:solidFill>
                <a:latin typeface="+mn-lt"/>
                <a:ea typeface="+mn-ea"/>
                <a:cs typeface="+mn-cs"/>
              </a:rPr>
              <a:t> against </a:t>
            </a:r>
            <a:r>
              <a:rPr lang="en-US" sz="1200" kern="1200" dirty="0" smtClean="0">
                <a:solidFill>
                  <a:schemeClr val="tx1"/>
                </a:solidFill>
                <a:latin typeface="+mn-lt"/>
                <a:ea typeface="+mn-ea"/>
                <a:cs typeface="+mn-cs"/>
              </a:rPr>
              <a:t>21</a:t>
            </a:r>
            <a:r>
              <a:rPr lang="en-US" sz="1200" kern="1200" baseline="30000" dirty="0" smtClean="0">
                <a:solidFill>
                  <a:schemeClr val="tx1"/>
                </a:solidFill>
                <a:latin typeface="+mn-lt"/>
                <a:ea typeface="+mn-ea"/>
                <a:cs typeface="+mn-cs"/>
              </a:rPr>
              <a:t>st</a:t>
            </a:r>
            <a:r>
              <a:rPr lang="en-US" sz="1200" kern="1200" dirty="0" smtClean="0">
                <a:solidFill>
                  <a:schemeClr val="tx1"/>
                </a:solidFill>
                <a:latin typeface="+mn-lt"/>
                <a:ea typeface="+mn-ea"/>
                <a:cs typeface="+mn-cs"/>
              </a:rPr>
              <a:t> century learning environments—rules that inadvertently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serve to widen the gap further between a student’s school life and his or her personal life. We have an opportunity</a:t>
            </a:r>
            <a:r>
              <a:rPr lang="en-US" sz="1200" kern="1200" baseline="0" dirty="0" smtClean="0">
                <a:solidFill>
                  <a:schemeClr val="tx1"/>
                </a:solidFill>
                <a:latin typeface="+mn-lt"/>
                <a:ea typeface="+mn-ea"/>
                <a:cs typeface="+mn-cs"/>
              </a:rPr>
              <a:t> to </a:t>
            </a:r>
            <a:r>
              <a:rPr lang="en-US" sz="1200" kern="1200" dirty="0" smtClean="0">
                <a:solidFill>
                  <a:schemeClr val="tx1"/>
                </a:solidFill>
                <a:latin typeface="+mn-lt"/>
                <a:ea typeface="+mn-ea"/>
                <a:cs typeface="+mn-cs"/>
              </a:rPr>
              <a:t>reverse that way of thinking to instead engage students right where they are and connect them to healthy learning and growth experiences</a:t>
            </a:r>
            <a:r>
              <a:rPr lang="en-US" sz="1200" kern="1200" baseline="0" dirty="0" smtClean="0">
                <a:solidFill>
                  <a:schemeClr val="tx1"/>
                </a:solidFill>
                <a:latin typeface="+mn-lt"/>
                <a:ea typeface="+mn-ea"/>
                <a:cs typeface="+mn-cs"/>
              </a:rPr>
              <a:t> in those same environments.</a:t>
            </a:r>
            <a:endParaRPr lang="en-US" sz="1200" kern="1200" dirty="0" smtClean="0">
              <a:solidFill>
                <a:schemeClr val="tx1"/>
              </a:solidFill>
              <a:latin typeface="+mn-lt"/>
              <a:ea typeface="+mn-ea"/>
              <a:cs typeface="+mn-cs"/>
            </a:endParaRP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none" kern="1200" dirty="0" smtClean="0">
                <a:solidFill>
                  <a:schemeClr val="tx1"/>
                </a:solidFill>
                <a:latin typeface="+mn-lt"/>
                <a:ea typeface="+mn-ea"/>
                <a:cs typeface="+mn-cs"/>
              </a:rPr>
              <a:t>Ultimately,</a:t>
            </a:r>
            <a:r>
              <a:rPr lang="en-US" sz="1200" u="none" kern="1200" baseline="0" dirty="0" smtClean="0">
                <a:solidFill>
                  <a:schemeClr val="tx1"/>
                </a:solidFill>
                <a:latin typeface="+mn-lt"/>
                <a:ea typeface="+mn-ea"/>
                <a:cs typeface="+mn-cs"/>
              </a:rPr>
              <a:t> though, our ability to make these kind of breakthrough changes comes only when we cultivate a culture that demands it and expects no less.</a:t>
            </a:r>
          </a:p>
          <a:p>
            <a:endParaRPr lang="en-US" sz="1200" u="none" kern="1200" baseline="0" dirty="0" smtClean="0">
              <a:solidFill>
                <a:schemeClr val="tx1"/>
              </a:solidFill>
              <a:latin typeface="+mn-lt"/>
              <a:ea typeface="+mn-ea"/>
              <a:cs typeface="+mn-cs"/>
            </a:endParaRPr>
          </a:p>
          <a:p>
            <a:r>
              <a:rPr lang="en-US" sz="1200" u="none" kern="1200" baseline="0" dirty="0" smtClean="0">
                <a:solidFill>
                  <a:schemeClr val="tx1"/>
                </a:solidFill>
                <a:latin typeface="+mn-lt"/>
                <a:ea typeface="+mn-ea"/>
                <a:cs typeface="+mn-cs"/>
              </a:rPr>
              <a:t>INTRODUCE WHO LOU GERSTNER IS—WHAT IS CHALLENGES WERE WITH IBM--TO CONTEXTUALIZE THIS QUOTE.</a:t>
            </a:r>
            <a:endParaRPr lang="en-US" sz="1200" u="none"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lgn="l"/>
            <a:r>
              <a:rPr lang="en-US" sz="1600" kern="1200" dirty="0" smtClean="0">
                <a:solidFill>
                  <a:schemeClr val="tx1"/>
                </a:solidFill>
                <a:latin typeface="+mn-lt"/>
                <a:ea typeface="+mn-ea"/>
                <a:cs typeface="+mn-cs"/>
              </a:rPr>
              <a:t>Does online</a:t>
            </a:r>
            <a:r>
              <a:rPr lang="en-US" sz="1600" kern="1200" baseline="0" dirty="0" smtClean="0">
                <a:solidFill>
                  <a:schemeClr val="tx1"/>
                </a:solidFill>
                <a:latin typeface="+mn-lt"/>
                <a:ea typeface="+mn-ea"/>
                <a:cs typeface="+mn-cs"/>
              </a:rPr>
              <a:t> learning have the potential to drive reform?  I hope this presentation has demonstrated to you that it is already doing so, and you are a part of that process.  Because of this, and because of the far-reaching influences we are having on education as a whole, we have a responsibility to demand the highest standards and quality of our industry.</a:t>
            </a:r>
          </a:p>
          <a:p>
            <a:pPr lvl="0" algn="l"/>
            <a:endParaRPr lang="en-US" sz="1600" kern="1200" baseline="0" dirty="0" smtClean="0">
              <a:solidFill>
                <a:schemeClr val="tx1"/>
              </a:solidFill>
              <a:latin typeface="+mn-lt"/>
              <a:ea typeface="+mn-ea"/>
              <a:cs typeface="+mn-cs"/>
            </a:endParaRPr>
          </a:p>
          <a:p>
            <a:pPr lvl="0" algn="l"/>
            <a:r>
              <a:rPr lang="en-US" sz="1600" kern="1200" baseline="0" dirty="0" smtClean="0">
                <a:solidFill>
                  <a:schemeClr val="tx1"/>
                </a:solidFill>
                <a:latin typeface="+mn-lt"/>
                <a:ea typeface="+mn-ea"/>
                <a:cs typeface="+mn-cs"/>
              </a:rPr>
              <a:t>I thank you for listening today, and I’ll take a few minutes now to invite you to ask questions or share how you see online and blended learning driving change in your area.</a:t>
            </a:r>
            <a:endParaRPr lang="en-US" sz="16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information-rich age in which we live is changing the way we think and communicate. Is it also changing the way we educate? I submit that these tools have been the catalyst for significant positive reforms in funding, policies, practices, and structure. </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It’s also no secret that all students come to the table with different knowledge and experiential backgrounds. There are students who may have already mastered certain concepts that other students are still struggling to learn. Today, we can use upfront assessments to determine what students already know. Through adaptive release technology, content is released for each individual student based on the results of pre-course assessments. Students gain remarkable flexibility and personalized learning in this environment.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As the world of learning objects continues to evolve, that reality will only increase.  Let’s just imagine what that might look like.</a:t>
            </a:r>
            <a:endParaRPr lang="en-US" dirty="0"/>
          </a:p>
        </p:txBody>
      </p:sp>
      <p:sp>
        <p:nvSpPr>
          <p:cNvPr id="4" name="Slide Number Placeholder 3"/>
          <p:cNvSpPr>
            <a:spLocks noGrp="1"/>
          </p:cNvSpPr>
          <p:nvPr>
            <p:ph type="sldNum" sz="quarter" idx="10"/>
          </p:nvPr>
        </p:nvSpPr>
        <p:spPr/>
        <p:txBody>
          <a:bodyPr/>
          <a:lstStyle/>
          <a:p>
            <a:fld id="{EA59CD37-E9B6-4CEF-A32A-95271FAF53AC}"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I’d like to examine how online, blended, and mobile learning and more are changing the way we “do” education in this country. For expediency sake, let’s just call the combination of online, blended, mobile, and social networks the new 21st century learning environment.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This might</a:t>
            </a:r>
            <a:r>
              <a:rPr lang="en-US" sz="1200" kern="1200" baseline="0" dirty="0" smtClean="0">
                <a:solidFill>
                  <a:schemeClr val="tx1"/>
                </a:solidFill>
                <a:latin typeface="+mn-lt"/>
                <a:ea typeface="+mn-ea"/>
                <a:cs typeface="+mn-cs"/>
              </a:rPr>
              <a:t> be a good slide to use to indicate the kind of changes online learning has already brought about.  You could point out how these changes are likely to continue and grow.</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A59CD37-E9B6-4CEF-A32A-95271FAF53AC}"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ADDRESS  Here:</a:t>
            </a:r>
          </a:p>
          <a:p>
            <a:endParaRPr lang="en-US" sz="1200" kern="1200" baseline="0" dirty="0" smtClean="0">
              <a:solidFill>
                <a:schemeClr val="tx1"/>
              </a:solidFill>
              <a:latin typeface="+mn-lt"/>
              <a:ea typeface="+mn-ea"/>
              <a:cs typeface="+mn-cs"/>
            </a:endParaRPr>
          </a:p>
          <a:p>
            <a:pPr>
              <a:buFont typeface="Arial"/>
              <a:buChar char="•"/>
            </a:pPr>
            <a:r>
              <a:rPr lang="en-US" sz="1200" kern="1200" baseline="0" dirty="0" smtClean="0">
                <a:solidFill>
                  <a:schemeClr val="tx1"/>
                </a:solidFill>
                <a:latin typeface="+mn-lt"/>
                <a:ea typeface="+mn-ea"/>
                <a:cs typeface="+mn-cs"/>
              </a:rPr>
              <a:t>Access to high quality teachers—no matter where you live</a:t>
            </a:r>
          </a:p>
          <a:p>
            <a:pPr>
              <a:buFont typeface="Arial"/>
              <a:buChar char="•"/>
            </a:pPr>
            <a:r>
              <a:rPr lang="en-US" sz="1200" kern="1200" baseline="0" dirty="0" smtClean="0">
                <a:solidFill>
                  <a:schemeClr val="tx1"/>
                </a:solidFill>
                <a:latin typeface="+mn-lt"/>
                <a:ea typeface="+mn-ea"/>
                <a:cs typeface="+mn-cs"/>
              </a:rPr>
              <a:t>Possibilities for high quality teachers to act as models for local teachers</a:t>
            </a:r>
          </a:p>
        </p:txBody>
      </p:sp>
      <p:sp>
        <p:nvSpPr>
          <p:cNvPr id="4" name="Slide Number Placeholder 3"/>
          <p:cNvSpPr>
            <a:spLocks noGrp="1"/>
          </p:cNvSpPr>
          <p:nvPr>
            <p:ph type="sldNum" sz="quarter" idx="10"/>
          </p:nvPr>
        </p:nvSpPr>
        <p:spPr/>
        <p:txBody>
          <a:bodyPr/>
          <a:lstStyle/>
          <a:p>
            <a:fld id="{0A11CDFE-CD54-9B43-8B9B-AC98F5EE2FDD}"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ADDRESS HERE:</a:t>
            </a:r>
          </a:p>
          <a:p>
            <a:endParaRPr lang="en-US" sz="1200" kern="1200" baseline="0" dirty="0" smtClean="0">
              <a:solidFill>
                <a:schemeClr val="tx1"/>
              </a:solidFill>
              <a:latin typeface="+mn-lt"/>
              <a:ea typeface="+mn-ea"/>
              <a:cs typeface="+mn-cs"/>
            </a:endParaRPr>
          </a:p>
          <a:p>
            <a:pPr>
              <a:buFont typeface="Arial"/>
              <a:buNone/>
            </a:pPr>
            <a:r>
              <a:rPr lang="en-US" sz="1200" kern="1200" baseline="0" dirty="0" smtClean="0">
                <a:solidFill>
                  <a:schemeClr val="tx1"/>
                </a:solidFill>
                <a:latin typeface="+mn-lt"/>
                <a:ea typeface="+mn-ea"/>
                <a:cs typeface="+mn-cs"/>
              </a:rPr>
              <a:t>Merit pay—rewarding outstanding teachers</a:t>
            </a:r>
          </a:p>
        </p:txBody>
      </p:sp>
      <p:sp>
        <p:nvSpPr>
          <p:cNvPr id="4" name="Slide Number Placeholder 3"/>
          <p:cNvSpPr>
            <a:spLocks noGrp="1"/>
          </p:cNvSpPr>
          <p:nvPr>
            <p:ph type="sldNum" sz="quarter" idx="10"/>
          </p:nvPr>
        </p:nvSpPr>
        <p:spPr/>
        <p:txBody>
          <a:bodyPr/>
          <a:lstStyle/>
          <a:p>
            <a:fld id="{0A11CDFE-CD54-9B43-8B9B-AC98F5EE2FDD}"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ADDRESS HERE: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New ways to assess teachers (through digital environments) that allow for more real-time, ongoing feedback, versus annual state exams.</a:t>
            </a:r>
          </a:p>
          <a:p>
            <a:r>
              <a:rPr lang="en-US" sz="1200" kern="1200" baseline="0" dirty="0" smtClean="0">
                <a:solidFill>
                  <a:schemeClr val="tx1"/>
                </a:solidFill>
                <a:latin typeface="+mn-lt"/>
                <a:ea typeface="+mn-ea"/>
                <a:cs typeface="+mn-cs"/>
              </a:rPr>
              <a:t>New ways to coach and support teachers who are struggling</a:t>
            </a:r>
          </a:p>
        </p:txBody>
      </p:sp>
      <p:sp>
        <p:nvSpPr>
          <p:cNvPr id="4" name="Slide Number Placeholder 3"/>
          <p:cNvSpPr>
            <a:spLocks noGrp="1"/>
          </p:cNvSpPr>
          <p:nvPr>
            <p:ph type="sldNum" sz="quarter" idx="10"/>
          </p:nvPr>
        </p:nvSpPr>
        <p:spPr/>
        <p:txBody>
          <a:bodyPr/>
          <a:lstStyle/>
          <a:p>
            <a:fld id="{0A11CDFE-CD54-9B43-8B9B-AC98F5EE2FDD}"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CONTEXT:</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Resistance to change in education.</a:t>
            </a:r>
          </a:p>
          <a:p>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47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The </a:t>
            </a:r>
            <a:r>
              <a:rPr lang="en-US" sz="1200" kern="1200" dirty="0" smtClean="0">
                <a:solidFill>
                  <a:schemeClr val="tx1"/>
                </a:solidFill>
                <a:latin typeface="+mn-lt"/>
                <a:ea typeface="+mn-ea"/>
                <a:cs typeface="+mn-cs"/>
              </a:rPr>
              <a:t>combination of online, blended, mobile, and social networks are the new 21st century learning environment. This new information-rich</a:t>
            </a:r>
            <a:r>
              <a:rPr lang="en-US" sz="1200" kern="1200" baseline="0" dirty="0" smtClean="0">
                <a:solidFill>
                  <a:schemeClr val="tx1"/>
                </a:solidFill>
                <a:latin typeface="+mn-lt"/>
                <a:ea typeface="+mn-ea"/>
                <a:cs typeface="+mn-cs"/>
              </a:rPr>
              <a:t> age has changed how we live, how we communication, and it is even changing the way we think. It is certainly changing the way students learn or want to learn</a:t>
            </a:r>
            <a:r>
              <a:rPr lang="en-US" sz="1200" kern="1200" dirty="0" smtClean="0">
                <a:solidFill>
                  <a:schemeClr val="tx1"/>
                </a:solidFill>
                <a:latin typeface="+mn-lt"/>
                <a:ea typeface="+mn-ea"/>
                <a:cs typeface="+mn-cs"/>
              </a:rPr>
              <a:t>. But is it also changing the way we educate? I submit that these tools have been the catalyst for significant positive reforms in funding, policies, practices, and structure—but</a:t>
            </a:r>
            <a:r>
              <a:rPr lang="en-US" sz="1200" kern="1200" baseline="0" dirty="0" smtClean="0">
                <a:solidFill>
                  <a:schemeClr val="tx1"/>
                </a:solidFill>
                <a:latin typeface="+mn-lt"/>
                <a:ea typeface="+mn-ea"/>
                <a:cs typeface="+mn-cs"/>
              </a:rPr>
              <a:t> where can we go from here? How can we perhaps intentionally use these 21</a:t>
            </a:r>
            <a:r>
              <a:rPr lang="en-US" sz="1200" kern="1200" baseline="30000" dirty="0" smtClean="0">
                <a:solidFill>
                  <a:schemeClr val="tx1"/>
                </a:solidFill>
                <a:latin typeface="+mn-lt"/>
                <a:ea typeface="+mn-ea"/>
                <a:cs typeface="+mn-cs"/>
              </a:rPr>
              <a:t>st</a:t>
            </a:r>
            <a:r>
              <a:rPr lang="en-US" sz="1200" kern="1200" baseline="0" dirty="0" smtClean="0">
                <a:solidFill>
                  <a:schemeClr val="tx1"/>
                </a:solidFill>
                <a:latin typeface="+mn-lt"/>
                <a:ea typeface="+mn-ea"/>
                <a:cs typeface="+mn-cs"/>
              </a:rPr>
              <a:t> century learning environments to drive positive changes.</a:t>
            </a:r>
          </a:p>
        </p:txBody>
      </p:sp>
      <p:sp>
        <p:nvSpPr>
          <p:cNvPr id="4" name="Slide Number Placeholder 3"/>
          <p:cNvSpPr>
            <a:spLocks noGrp="1"/>
          </p:cNvSpPr>
          <p:nvPr>
            <p:ph type="sldNum" sz="quarter" idx="10"/>
          </p:nvPr>
        </p:nvSpPr>
        <p:spPr/>
        <p:txBody>
          <a:bodyPr/>
          <a:lstStyle/>
          <a:p>
            <a:fld id="{0A11CDFE-CD54-9B43-8B9B-AC98F5EE2FDD}"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Listed here are just few of the top issues in education reform.</a:t>
            </a:r>
            <a:r>
              <a:rPr lang="en-US" sz="1200" kern="1200" baseline="0" dirty="0" smtClean="0">
                <a:solidFill>
                  <a:schemeClr val="tx1"/>
                </a:solidFill>
                <a:latin typeface="+mn-lt"/>
                <a:ea typeface="+mn-ea"/>
                <a:cs typeface="+mn-cs"/>
              </a:rPr>
              <a:t> Interesting, the issues tend to fall into one or more of these four categories: 1) Time, place, and pace issues 2) Issues surrounding quality and standards as relates to both curriculum and teachers. 3) Assessment issues. And 4) School-Choice issues. </a:t>
            </a:r>
            <a:r>
              <a:rPr lang="en-US" sz="1200" kern="1200" dirty="0" smtClean="0">
                <a:solidFill>
                  <a:schemeClr val="tx1"/>
                </a:solidFill>
                <a:latin typeface="+mn-lt"/>
                <a:ea typeface="+mn-ea"/>
                <a:cs typeface="+mn-cs"/>
              </a:rPr>
              <a:t>And it is perhaps even more interesting how online, blended, and mobile learning are offering promising solutions in all of those categories.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 don't see one issue on this list that has not been touched positively by online and blended learning solutions.</a:t>
            </a:r>
            <a:r>
              <a:rPr lang="en-US" sz="1200" kern="1200" baseline="0" dirty="0" smtClean="0">
                <a:solidFill>
                  <a:schemeClr val="tx1"/>
                </a:solidFill>
                <a:latin typeface="+mn-lt"/>
                <a:ea typeface="+mn-ea"/>
                <a:cs typeface="+mn-cs"/>
              </a:rPr>
              <a:t> In fact, I </a:t>
            </a:r>
            <a:r>
              <a:rPr lang="en-US" sz="1200" kern="1200" dirty="0" smtClean="0">
                <a:solidFill>
                  <a:schemeClr val="tx1"/>
                </a:solidFill>
                <a:latin typeface="+mn-lt"/>
                <a:ea typeface="+mn-ea"/>
                <a:cs typeface="+mn-cs"/>
              </a:rPr>
              <a:t>could probably spend time on any number of these topics.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In particular, though, I'd like to focus on three fundamental areas where we've seen significant and positive reforms in the right direction due to virtual learning environments. One of those is not on this list--but it is perhaps the foundation for all matters related to education and to education reform.  I’m talking about the money!</a:t>
            </a:r>
            <a:endParaRPr lang="en-US" sz="120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A11CDFE-CD54-9B43-8B9B-AC98F5EE2FDD}"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Let’s face it—so much of what we do or don’t do comes down to funding</a:t>
            </a:r>
            <a:r>
              <a:rPr lang="en-US" sz="1200" kern="1200" baseline="0" dirty="0" smtClean="0">
                <a:solidFill>
                  <a:schemeClr val="tx1"/>
                </a:solidFill>
                <a:latin typeface="+mn-lt"/>
                <a:ea typeface="+mn-ea"/>
                <a:cs typeface="+mn-cs"/>
              </a:rPr>
              <a:t> and policies.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Funding, particularly, has been a hindrance in times past because dollars are tied to seat time, which obviously doesn’t fit online learning.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But this is changing—and one reason is the looming funding gap.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First, let’s look at the context, and then I’ll address how online learning is offering promising change.</a:t>
            </a:r>
          </a:p>
        </p:txBody>
      </p:sp>
      <p:sp>
        <p:nvSpPr>
          <p:cNvPr id="4" name="Slide Number Placeholder 3"/>
          <p:cNvSpPr>
            <a:spLocks noGrp="1"/>
          </p:cNvSpPr>
          <p:nvPr>
            <p:ph type="sldNum" sz="quarter" idx="10"/>
          </p:nvPr>
        </p:nvSpPr>
        <p:spPr/>
        <p:txBody>
          <a:bodyPr/>
          <a:lstStyle/>
          <a:p>
            <a:fld id="{0A11CDFE-CD54-9B43-8B9B-AC98F5EE2FDD}"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stimulus funs will run out in</a:t>
            </a:r>
            <a:r>
              <a:rPr lang="en-US" baseline="0" dirty="0" smtClean="0"/>
              <a:t> the beginning of 2011—and states are expected to be running deficits of 5 to 7%  Projections put deficits in the next 2 years at close to 140 billion nationwide—the worst in decades.</a:t>
            </a:r>
          </a:p>
          <a:p>
            <a:endParaRPr lang="en-US" baseline="0" dirty="0" smtClean="0"/>
          </a:p>
          <a:p>
            <a:r>
              <a:rPr lang="en-US" baseline="0" dirty="0" smtClean="0"/>
              <a:t>Sadly, even WITH the stimulus funds, most states had to cut education spending, which means that the worst is probably yet to come. Once those funds cease to exist, states will have to deal with the reality of their actual budgets. The National Governor’s Association reports that states will have to address issues that were deferred, such as replenishment of pensions, health care trust funds, and technology and infrastructure investments. </a:t>
            </a:r>
            <a:endParaRPr lang="en-US" dirty="0"/>
          </a:p>
        </p:txBody>
      </p:sp>
      <p:sp>
        <p:nvSpPr>
          <p:cNvPr id="4" name="Slide Number Placeholder 3"/>
          <p:cNvSpPr>
            <a:spLocks noGrp="1"/>
          </p:cNvSpPr>
          <p:nvPr>
            <p:ph type="sldNum" sz="quarter" idx="10"/>
          </p:nvPr>
        </p:nvSpPr>
        <p:spPr/>
        <p:txBody>
          <a:bodyPr/>
          <a:lstStyle/>
          <a:p>
            <a:fld id="{EA59CD37-E9B6-4CEF-A32A-95271FAF53AC}"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National Governor’s Association estimates that states will not fully recover from this recession until late in this decade. We’re talking another 9 years!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That’s the bad news.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Now for some good news.  Online and blended learning is already offering promising solutions.   And here’s the even better news:  Not only are we seeing cost-effective answers to crowded classrooms, lack of teachers, lack of curriculum options, answers for summer school—and much more, we are also seeing students actually achieve at higher levels.  I can hardly wait to tell you about some of these programs.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But first, I want to take a quick look at how online learning is driving change in the funding model itself.</a:t>
            </a:r>
          </a:p>
        </p:txBody>
      </p:sp>
      <p:sp>
        <p:nvSpPr>
          <p:cNvPr id="4" name="Slide Number Placeholder 3"/>
          <p:cNvSpPr>
            <a:spLocks noGrp="1"/>
          </p:cNvSpPr>
          <p:nvPr>
            <p:ph type="sldNum" sz="quarter" idx="10"/>
          </p:nvPr>
        </p:nvSpPr>
        <p:spPr/>
        <p:txBody>
          <a:bodyPr/>
          <a:lstStyle/>
          <a:p>
            <a:fld id="{0A11CDFE-CD54-9B43-8B9B-AC98F5EE2FDD}"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pic>
        <p:nvPicPr>
          <p:cNvPr id="7" name="Picture 13" descr="Intro 5 19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1792288" y="5529262"/>
            <a:ext cx="5486400" cy="719138"/>
          </a:xfrm>
          <a:prstGeom prst="rect">
            <a:avLst/>
          </a:prstGeom>
        </p:spPr>
        <p:txBody>
          <a:bodyPr anchor="t"/>
          <a:lstStyle>
            <a:lvl1pPr algn="ctr">
              <a:defRPr sz="2000" b="0" baseline="0"/>
            </a:lvl1pPr>
          </a:lstStyle>
          <a:p>
            <a:r>
              <a:rPr lang="en-US" dirty="0" smtClean="0"/>
              <a:t>Graph or Smart Object </a:t>
            </a:r>
            <a:br>
              <a:rPr lang="en-US" dirty="0" smtClean="0"/>
            </a:br>
            <a:r>
              <a:rPr lang="en-US" dirty="0" smtClean="0"/>
              <a:t>with Limited Text</a:t>
            </a:r>
            <a:endParaRPr lang="en-US" dirty="0"/>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
        <p:nvSpPr>
          <p:cNvPr id="7" name="Chart Placeholder 6"/>
          <p:cNvSpPr>
            <a:spLocks noGrp="1"/>
          </p:cNvSpPr>
          <p:nvPr>
            <p:ph type="chart" sz="quarter" idx="10"/>
          </p:nvPr>
        </p:nvSpPr>
        <p:spPr>
          <a:xfrm>
            <a:off x="1676400" y="1143000"/>
            <a:ext cx="5715000" cy="4191000"/>
          </a:xfrm>
          <a:prstGeom prst="rect">
            <a:avLst/>
          </a:prstGeom>
        </p:spPr>
        <p:txBody>
          <a:bodyPr/>
          <a:lstStyle>
            <a:lvl1pPr>
              <a:buNone/>
              <a:defRPr/>
            </a:lvl1pPr>
          </a:lstStyle>
          <a:p>
            <a:r>
              <a:rPr lang="en-US" smtClean="0"/>
              <a:t>Click icon to add chart</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5562600" y="2514600"/>
            <a:ext cx="2819400" cy="566738"/>
          </a:xfrm>
          <a:prstGeom prst="rect">
            <a:avLst/>
          </a:prstGeom>
        </p:spPr>
        <p:txBody>
          <a:bodyPr anchor="t"/>
          <a:lstStyle>
            <a:lvl1pPr algn="ctr">
              <a:defRPr sz="2000" b="0"/>
            </a:lvl1pPr>
          </a:lstStyle>
          <a:p>
            <a:r>
              <a:rPr lang="en-US" dirty="0" smtClean="0"/>
              <a:t>Limited Text</a:t>
            </a:r>
            <a:endParaRPr lang="en-US" dirty="0"/>
          </a:p>
        </p:txBody>
      </p:sp>
      <p:sp>
        <p:nvSpPr>
          <p:cNvPr id="3" name="Picture Placeholder 2"/>
          <p:cNvSpPr>
            <a:spLocks noGrp="1"/>
          </p:cNvSpPr>
          <p:nvPr>
            <p:ph type="pic" idx="1"/>
          </p:nvPr>
        </p:nvSpPr>
        <p:spPr>
          <a:xfrm>
            <a:off x="762001" y="1401763"/>
            <a:ext cx="4648200" cy="438943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pic>
        <p:nvPicPr>
          <p:cNvPr id="8" name="Picture 10" descr="1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hasCustomPrompt="1"/>
          </p:nvPr>
        </p:nvSpPr>
        <p:spPr>
          <a:xfrm>
            <a:off x="1792288" y="4691062"/>
            <a:ext cx="5486400" cy="1481138"/>
          </a:xfrm>
          <a:prstGeom prst="rect">
            <a:avLst/>
          </a:prstGeom>
        </p:spPr>
        <p:txBody>
          <a:bodyPr anchor="t"/>
          <a:lstStyle>
            <a:lvl1pPr algn="ctr">
              <a:defRPr sz="2000" b="0"/>
            </a:lvl1pPr>
          </a:lstStyle>
          <a:p>
            <a:r>
              <a:rPr lang="en-US" dirty="0" smtClean="0"/>
              <a:t>Limited Text</a:t>
            </a:r>
            <a:endParaRPr lang="en-US" dirty="0"/>
          </a:p>
        </p:txBody>
      </p:sp>
      <p:sp>
        <p:nvSpPr>
          <p:cNvPr id="3" name="Picture Placeholder 2"/>
          <p:cNvSpPr>
            <a:spLocks noGrp="1"/>
          </p:cNvSpPr>
          <p:nvPr>
            <p:ph type="pic" idx="1"/>
          </p:nvPr>
        </p:nvSpPr>
        <p:spPr>
          <a:xfrm>
            <a:off x="2362200" y="1134666"/>
            <a:ext cx="4379912" cy="328493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0"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8" name="Picture 19" descr="Closer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3" name="Text Placeholder 2"/>
          <p:cNvSpPr>
            <a:spLocks noGrp="1"/>
          </p:cNvSpPr>
          <p:nvPr>
            <p:ph type="body" idx="1" hasCustomPrompt="1"/>
          </p:nvPr>
        </p:nvSpPr>
        <p:spPr>
          <a:xfrm>
            <a:off x="762000" y="914400"/>
            <a:ext cx="7772400" cy="2819399"/>
          </a:xfrm>
          <a:prstGeom prst="rect">
            <a:avLst/>
          </a:prstGeom>
        </p:spPr>
        <p:txBody>
          <a:bodyPr anchor="t"/>
          <a:lstStyle>
            <a:lvl1pPr marL="0" indent="0" algn="ctr">
              <a:lnSpc>
                <a:spcPct val="150000"/>
              </a:lnSpc>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Closing Thought</a:t>
            </a:r>
          </a:p>
          <a:p>
            <a:pPr lvl="0"/>
            <a:endParaRPr lang="en-US" dirty="0" smtClean="0"/>
          </a:p>
          <a:p>
            <a:pPr algn="ctr">
              <a:lnSpc>
                <a:spcPct val="150000"/>
              </a:lnSpc>
            </a:pPr>
            <a:r>
              <a:rPr lang="en-US" sz="1800" dirty="0" smtClean="0">
                <a:solidFill>
                  <a:srgbClr val="343434"/>
                </a:solidFill>
                <a:latin typeface="Myriad Roman" pitchFamily="80" charset="0"/>
              </a:rPr>
              <a:t>Instructor name, </a:t>
            </a:r>
            <a:r>
              <a:rPr lang="en-US" sz="1800" i="1" dirty="0" smtClean="0">
                <a:solidFill>
                  <a:srgbClr val="343434"/>
                </a:solidFill>
                <a:latin typeface="Myriad Roman" pitchFamily="80" charset="0"/>
              </a:rPr>
              <a:t>title</a:t>
            </a:r>
          </a:p>
          <a:p>
            <a:pPr algn="ctr">
              <a:lnSpc>
                <a:spcPct val="150000"/>
              </a:lnSpc>
            </a:pPr>
            <a:r>
              <a:rPr lang="en-US" sz="1800" dirty="0" smtClean="0">
                <a:solidFill>
                  <a:srgbClr val="343434"/>
                </a:solidFill>
                <a:latin typeface="Myriad Roman" pitchFamily="80" charset="0"/>
              </a:rPr>
              <a:t>email@flvs.net</a:t>
            </a:r>
          </a:p>
          <a:p>
            <a:pPr algn="ctr">
              <a:lnSpc>
                <a:spcPct val="150000"/>
              </a:lnSpc>
            </a:pPr>
            <a:r>
              <a:rPr lang="en-US" sz="1800" dirty="0" smtClean="0">
                <a:solidFill>
                  <a:srgbClr val="343434"/>
                </a:solidFill>
                <a:latin typeface="Myriad Roman" pitchFamily="80" charset="0"/>
              </a:rPr>
              <a:t>407.513.0000</a:t>
            </a:r>
            <a:endParaRPr lang="en-US" dirty="0" smtClean="0"/>
          </a:p>
        </p:txBody>
      </p:sp>
      <p:sp>
        <p:nvSpPr>
          <p:cNvPr id="9" name="Title 1"/>
          <p:cNvSpPr txBox="1">
            <a:spLocks/>
          </p:cNvSpPr>
          <p:nvPr userDrawn="1"/>
        </p:nvSpPr>
        <p:spPr>
          <a:xfrm>
            <a:off x="152400" y="0"/>
            <a:ext cx="5715000" cy="609600"/>
          </a:xfrm>
          <a:prstGeom prst="rect">
            <a:avLst/>
          </a:prstGeom>
        </p:spPr>
        <p:txBody>
          <a:bodyPr/>
          <a:lstStyle>
            <a:lvl1pPr algn="l">
              <a:defRPr baseline="0">
                <a:solidFill>
                  <a:schemeClr val="bg1"/>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chemeClr val="bg1"/>
                </a:solidFill>
                <a:effectLst/>
                <a:uLnTx/>
                <a:uFillTx/>
                <a:latin typeface="+mj-lt"/>
                <a:ea typeface="+mj-ea"/>
                <a:cs typeface="+mj-cs"/>
              </a:rPr>
              <a:t>Click to edit 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pic>
        <p:nvPicPr>
          <p:cNvPr id="7" name="Picture 20" descr="2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09AC7C-0BCF-334C-98AA-F5608DC694EB}" type="slidenum">
              <a:rPr lang="en-US" smtClean="0"/>
              <a:pPr/>
              <a:t>‹#›</a:t>
            </a:fld>
            <a:endParaRPr lang="en-US"/>
          </a:p>
        </p:txBody>
      </p:sp>
      <p:pic>
        <p:nvPicPr>
          <p:cNvPr id="5" name="Picture 4" descr="4 FLVS PPT 6 22 08"/>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143EE8-0F76-5543-867A-5DD888B2911A}" type="datetimeFigureOut">
              <a:rPr lang="en-US" smtClean="0"/>
              <a:pPr/>
              <a:t>11/19/2010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09AC7C-0BCF-334C-98AA-F5608DC694E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143EE8-0F76-5543-867A-5DD888B2911A}" type="datetimeFigureOut">
              <a:rPr lang="en-US" smtClean="0"/>
              <a:pPr/>
              <a:t>11/19/2010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09AC7C-0BCF-334C-98AA-F5608DC694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62" r:id="rId12"/>
    <p:sldLayoutId id="2147483657" r:id="rId13"/>
    <p:sldLayoutId id="2147483661" r:id="rId14"/>
    <p:sldLayoutId id="2147483651" r:id="rId1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5B8DD4"/>
        </a:solidFill>
        <a:effectLst/>
      </p:bgPr>
    </p:bg>
    <p:spTree>
      <p:nvGrpSpPr>
        <p:cNvPr id="1" name=""/>
        <p:cNvGrpSpPr/>
        <p:nvPr/>
      </p:nvGrpSpPr>
      <p:grpSpPr>
        <a:xfrm>
          <a:off x="0" y="0"/>
          <a:ext cx="0" cy="0"/>
          <a:chOff x="0" y="0"/>
          <a:chExt cx="0" cy="0"/>
        </a:xfrm>
      </p:grpSpPr>
      <p:sp>
        <p:nvSpPr>
          <p:cNvPr id="7" name="Title 3"/>
          <p:cNvSpPr txBox="1">
            <a:spLocks/>
          </p:cNvSpPr>
          <p:nvPr/>
        </p:nvSpPr>
        <p:spPr>
          <a:xfrm>
            <a:off x="228600" y="304800"/>
            <a:ext cx="9623845" cy="3626899"/>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20000" dirty="0" smtClean="0">
                <a:solidFill>
                  <a:srgbClr val="C6D9F1"/>
                </a:solidFill>
                <a:latin typeface="Gill Sans"/>
                <a:ea typeface="+mj-ea"/>
                <a:cs typeface="Gill Sans"/>
              </a:rPr>
              <a:t>Catalyst </a:t>
            </a: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2"/>
              </a:solidFill>
              <a:effectLst/>
              <a:uLnTx/>
              <a:uFillTx/>
              <a:latin typeface="Myriad Pro"/>
              <a:ea typeface="+mj-ea"/>
              <a:cs typeface="Myriad Pro"/>
            </a:endParaRPr>
          </a:p>
        </p:txBody>
      </p:sp>
      <p:sp>
        <p:nvSpPr>
          <p:cNvPr id="11" name="Title 3"/>
          <p:cNvSpPr txBox="1">
            <a:spLocks/>
          </p:cNvSpPr>
          <p:nvPr/>
        </p:nvSpPr>
        <p:spPr>
          <a:xfrm>
            <a:off x="0" y="6096000"/>
            <a:ext cx="9144000" cy="9906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000" dirty="0" smtClean="0">
                <a:solidFill>
                  <a:schemeClr val="bg1"/>
                </a:solidFill>
                <a:latin typeface="Myriad Pro"/>
                <a:ea typeface="+mj-ea"/>
                <a:cs typeface="Myriad Pro"/>
              </a:rPr>
              <a:t>Julie Young  |  President and CEO  | Florida Virtual School</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2"/>
              </a:solidFill>
              <a:effectLst/>
              <a:uLnTx/>
              <a:uFillTx/>
              <a:latin typeface="Myriad Pro"/>
              <a:ea typeface="+mj-ea"/>
              <a:cs typeface="Myriad Pro"/>
            </a:endParaRPr>
          </a:p>
        </p:txBody>
      </p:sp>
      <p:sp>
        <p:nvSpPr>
          <p:cNvPr id="8" name="Title 3"/>
          <p:cNvSpPr txBox="1">
            <a:spLocks/>
          </p:cNvSpPr>
          <p:nvPr/>
        </p:nvSpPr>
        <p:spPr>
          <a:xfrm>
            <a:off x="6248400" y="2590800"/>
            <a:ext cx="2514600" cy="1600200"/>
          </a:xfrm>
          <a:prstGeom prst="rect">
            <a:avLst/>
          </a:prstGeom>
        </p:spPr>
        <p:txBody>
          <a:bodyPr vert="horz" lIns="91440" tIns="45720" rIns="91440" bIns="45720" rtlCol="0" anchor="t">
            <a:normAutofit fontScale="45000" lnSpcReduction="200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2222" b="0" i="0" u="none" strike="noStrike" kern="1200" cap="none" spc="0" normalizeH="0" baseline="0" noProof="0" dirty="0" smtClean="0">
                <a:ln>
                  <a:noFill/>
                </a:ln>
                <a:solidFill>
                  <a:schemeClr val="tx2"/>
                </a:solidFill>
                <a:effectLst/>
                <a:uLnTx/>
                <a:uFillTx/>
                <a:latin typeface="Gill Sans"/>
                <a:ea typeface="+mj-ea"/>
                <a:cs typeface="Gill Sans"/>
              </a:rPr>
              <a:t>for</a:t>
            </a: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1"/>
              </a:solidFill>
              <a:effectLst/>
              <a:uLnTx/>
              <a:uFillTx/>
              <a:latin typeface="Myriad Pro"/>
              <a:ea typeface="+mj-ea"/>
              <a:cs typeface="Myriad Pro"/>
            </a:endParaRPr>
          </a:p>
        </p:txBody>
      </p:sp>
      <p:sp>
        <p:nvSpPr>
          <p:cNvPr id="13" name="Rectangle 12"/>
          <p:cNvSpPr/>
          <p:nvPr/>
        </p:nvSpPr>
        <p:spPr>
          <a:xfrm>
            <a:off x="152400" y="3390543"/>
            <a:ext cx="9144000" cy="2400657"/>
          </a:xfrm>
          <a:prstGeom prst="rect">
            <a:avLst/>
          </a:prstGeom>
        </p:spPr>
        <p:txBody>
          <a:bodyPr wrap="square">
            <a:spAutoFit/>
          </a:bodyPr>
          <a:lstStyle/>
          <a:p>
            <a:r>
              <a:rPr lang="en-US" sz="15000" b="1" dirty="0" smtClean="0">
                <a:solidFill>
                  <a:schemeClr val="bg1"/>
                </a:solidFill>
                <a:latin typeface="Gill Sans"/>
                <a:cs typeface="Gill Sans"/>
              </a:rPr>
              <a:t>REFORM</a:t>
            </a:r>
            <a:endParaRPr lang="en-US" sz="15000" b="1" dirty="0"/>
          </a:p>
        </p:txBody>
      </p:sp>
      <p:sp>
        <p:nvSpPr>
          <p:cNvPr id="4" name="Title 3"/>
          <p:cNvSpPr>
            <a:spLocks noGrp="1"/>
          </p:cNvSpPr>
          <p:nvPr>
            <p:ph type="ctrTitle" idx="4294967295"/>
          </p:nvPr>
        </p:nvSpPr>
        <p:spPr>
          <a:xfrm>
            <a:off x="1828800" y="457200"/>
            <a:ext cx="7848600" cy="1371600"/>
          </a:xfrm>
          <a:prstGeom prst="rect">
            <a:avLst/>
          </a:prstGeom>
        </p:spPr>
        <p:txBody>
          <a:bodyPr anchor="t">
            <a:normAutofit fontScale="90000"/>
          </a:bodyPr>
          <a:lstStyle/>
          <a:p>
            <a:pPr algn="l"/>
            <a:r>
              <a:rPr lang="en-US" sz="6667" dirty="0" smtClean="0">
                <a:solidFill>
                  <a:schemeClr val="tx2"/>
                </a:solidFill>
                <a:latin typeface="Gill Sans"/>
                <a:cs typeface="Gill Sans"/>
              </a:rPr>
              <a:t>Online Learning</a:t>
            </a:r>
            <a:r>
              <a:rPr lang="en-US" sz="4000" dirty="0" smtClean="0">
                <a:solidFill>
                  <a:schemeClr val="bg1">
                    <a:lumMod val="50000"/>
                  </a:schemeClr>
                </a:solidFill>
                <a:latin typeface="Myriad Pro Light" pitchFamily="34" charset="0"/>
              </a:rPr>
              <a:t/>
            </a:r>
            <a:br>
              <a:rPr lang="en-US" sz="4000" dirty="0" smtClean="0">
                <a:solidFill>
                  <a:schemeClr val="bg1">
                    <a:lumMod val="50000"/>
                  </a:schemeClr>
                </a:solidFill>
                <a:latin typeface="Myriad Pro Light" pitchFamily="34" charset="0"/>
              </a:rPr>
            </a:br>
            <a:endParaRPr lang="en-US" sz="4000" dirty="0">
              <a:latin typeface="Myriad Pro"/>
              <a:cs typeface="Myriad Pro"/>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FFFEDA"/>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76200" y="3048000"/>
            <a:ext cx="33528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500" dirty="0" smtClean="0">
                <a:solidFill>
                  <a:srgbClr val="DBEEF4"/>
                </a:solidFill>
                <a:latin typeface="Gill Sans"/>
                <a:ea typeface="+mj-ea"/>
                <a:cs typeface="Gill Sans"/>
              </a:rPr>
              <a:t>local</a:t>
            </a:r>
            <a:endParaRPr kumimoji="0" lang="en-US" sz="12500" i="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152400" y="40386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9000" b="1" dirty="0" smtClean="0">
                <a:solidFill>
                  <a:srgbClr val="207DA7"/>
                </a:solidFill>
                <a:latin typeface="Gill Sans"/>
                <a:ea typeface="+mj-ea"/>
                <a:cs typeface="Gill Sans"/>
              </a:rPr>
              <a:t>control</a:t>
            </a:r>
            <a:endParaRPr kumimoji="0" lang="en-US" sz="19000" i="0" u="none" strike="noStrike" kern="1200" cap="none" spc="0" normalizeH="0" baseline="0" noProof="0" dirty="0">
              <a:ln>
                <a:noFill/>
              </a:ln>
              <a:solidFill>
                <a:srgbClr val="DC7805"/>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FFFEDA"/>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0" y="1752600"/>
            <a:ext cx="9144000" cy="2209800"/>
          </a:xfrm>
          <a:prstGeom prst="rect">
            <a:avLst/>
          </a:prstGeom>
        </p:spPr>
        <p:txBody>
          <a:bodyPr vert="horz" lIns="91440" tIns="45720" rIns="91440" bIns="45720" rtlCol="0" anchor="ctr">
            <a:noAutofit/>
          </a:bodyPr>
          <a:lstStyle/>
          <a:p>
            <a:pPr lvl="0" defTabSz="457200">
              <a:spcBef>
                <a:spcPct val="0"/>
              </a:spcBef>
            </a:pPr>
            <a:r>
              <a:rPr lang="en-US" sz="12500" b="1" dirty="0" smtClean="0">
                <a:solidFill>
                  <a:srgbClr val="207DA7"/>
                </a:solidFill>
                <a:latin typeface="Gill Sans"/>
                <a:cs typeface="Gill Sans"/>
              </a:rPr>
              <a:t>boundaries</a:t>
            </a:r>
            <a:endParaRPr kumimoji="0" lang="en-US" sz="12500" i="0" u="none" strike="noStrike" kern="1200" cap="none" spc="0" normalizeH="0" baseline="0" noProof="0" dirty="0">
              <a:ln>
                <a:noFill/>
              </a:ln>
              <a:solidFill>
                <a:srgbClr val="DC7805"/>
              </a:solidFill>
              <a:effectLst>
                <a:outerShdw blurRad="50800" dist="38100" dir="2700000">
                  <a:srgbClr val="000000">
                    <a:alpha val="43000"/>
                  </a:srgbClr>
                </a:outerShdw>
              </a:effectLst>
              <a:uLnTx/>
              <a:uFillTx/>
              <a:latin typeface="Gill Sans"/>
              <a:ea typeface="+mj-ea"/>
              <a:cs typeface="Gill Sans"/>
            </a:endParaRPr>
          </a:p>
        </p:txBody>
      </p:sp>
      <p:sp>
        <p:nvSpPr>
          <p:cNvPr id="4" name="Title 1"/>
          <p:cNvSpPr txBox="1">
            <a:spLocks/>
          </p:cNvSpPr>
          <p:nvPr/>
        </p:nvSpPr>
        <p:spPr>
          <a:xfrm>
            <a:off x="0" y="3352800"/>
            <a:ext cx="9144000" cy="2209800"/>
          </a:xfrm>
          <a:prstGeom prst="rect">
            <a:avLst/>
          </a:prstGeom>
        </p:spPr>
        <p:txBody>
          <a:bodyPr vert="horz" lIns="91440" tIns="45720" rIns="91440" bIns="45720" rtlCol="0" anchor="ctr">
            <a:noAutofit/>
          </a:bodyPr>
          <a:lstStyle/>
          <a:p>
            <a:pPr lvl="0" defTabSz="457200">
              <a:spcBef>
                <a:spcPct val="0"/>
              </a:spcBef>
            </a:pPr>
            <a:r>
              <a:rPr lang="en-US" sz="12500" b="1" dirty="0" smtClean="0">
                <a:solidFill>
                  <a:srgbClr val="207DA7"/>
                </a:solidFill>
                <a:latin typeface="Gill Sans"/>
                <a:cs typeface="Gill Sans"/>
              </a:rPr>
              <a:t>boundaries</a:t>
            </a:r>
            <a:endParaRPr kumimoji="0" lang="en-US" sz="12500" i="0" u="none" strike="noStrike" kern="1200" cap="none" spc="0" normalizeH="0" baseline="0" noProof="0" dirty="0">
              <a:ln>
                <a:noFill/>
              </a:ln>
              <a:solidFill>
                <a:srgbClr val="DC7805"/>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0" y="2438400"/>
            <a:ext cx="9144000" cy="2209800"/>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12000" dirty="0" smtClean="0">
                <a:solidFill>
                  <a:srgbClr val="DBEEF4"/>
                </a:solidFill>
                <a:latin typeface="Gill Sans"/>
                <a:ea typeface="+mj-ea"/>
                <a:cs typeface="Gill Sans"/>
              </a:rPr>
              <a:t>geographic</a:t>
            </a:r>
            <a:r>
              <a:rPr lang="en-US" sz="10000" b="1" dirty="0" smtClean="0">
                <a:solidFill>
                  <a:srgbClr val="DBEEF4"/>
                </a:solidFill>
                <a:effectLst>
                  <a:outerShdw blurRad="50800" dist="38100" dir="2700000">
                    <a:srgbClr val="000000">
                      <a:alpha val="43000"/>
                    </a:srgbClr>
                  </a:outerShdw>
                </a:effectLst>
                <a:latin typeface="Gill Sans"/>
                <a:ea typeface="+mj-ea"/>
                <a:cs typeface="Gill Sans"/>
              </a:rPr>
              <a:t>	</a:t>
            </a:r>
            <a:endParaRPr kumimoji="0" lang="en-US" sz="10000" b="1" i="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457200" y="28194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5000" i="0" u="none" strike="noStrike" kern="1200" cap="none" spc="0" normalizeH="0" baseline="0" noProof="0" dirty="0" smtClean="0">
                <a:ln>
                  <a:noFill/>
                </a:ln>
                <a:solidFill>
                  <a:srgbClr val="207DA7"/>
                </a:solidFill>
                <a:uLnTx/>
                <a:uFillTx/>
                <a:latin typeface="Gill Sans"/>
                <a:ea typeface="+mj-ea"/>
                <a:cs typeface="Gill Sans"/>
              </a:rPr>
              <a:t>W</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9"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FFFEDA"/>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457200" y="990600"/>
            <a:ext cx="9144000" cy="2209800"/>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lang="en-US" sz="15000" dirty="0" smtClean="0">
                <a:solidFill>
                  <a:srgbClr val="DBEEF4"/>
                </a:solidFill>
                <a:latin typeface="Gill Sans"/>
                <a:ea typeface="+mj-ea"/>
                <a:cs typeface="Gill Sans"/>
              </a:rPr>
              <a:t>Wisconsin</a:t>
            </a:r>
            <a:r>
              <a:rPr lang="en-US" sz="10000" b="1" dirty="0" smtClean="0">
                <a:solidFill>
                  <a:srgbClr val="DBEEF4"/>
                </a:solidFill>
                <a:effectLst>
                  <a:outerShdw blurRad="50800" dist="38100" dir="2700000">
                    <a:srgbClr val="000000">
                      <a:alpha val="43000"/>
                    </a:srgbClr>
                  </a:outerShdw>
                </a:effectLst>
                <a:latin typeface="Gill Sans"/>
                <a:ea typeface="+mj-ea"/>
                <a:cs typeface="Gill Sans"/>
              </a:rPr>
              <a:t>	</a:t>
            </a:r>
            <a:endParaRPr kumimoji="0" lang="en-US" sz="10000" b="1" i="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8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FFFEDA"/>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3810000" y="-533400"/>
            <a:ext cx="5334000" cy="6858000"/>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75000" noProof="0" dirty="0" smtClean="0">
                <a:solidFill>
                  <a:schemeClr val="accent5">
                    <a:lumMod val="40000"/>
                    <a:lumOff val="60000"/>
                  </a:schemeClr>
                </a:solidFill>
                <a:latin typeface="Gill Sans"/>
                <a:ea typeface="+mj-ea"/>
                <a:cs typeface="Gill Sans"/>
              </a:rPr>
              <a:t>?</a:t>
            </a:r>
            <a:endParaRPr kumimoji="0" lang="en-US" sz="75000" i="0" u="none" strike="noStrike" kern="1200" cap="none" spc="0" normalizeH="0" baseline="0" noProof="0" dirty="0">
              <a:solidFill>
                <a:schemeClr val="accent5">
                  <a:lumMod val="40000"/>
                  <a:lumOff val="60000"/>
                </a:schemeClr>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381000" y="1752600"/>
            <a:ext cx="6553200" cy="1828800"/>
          </a:xfrm>
          <a:prstGeom prst="rect">
            <a:avLst/>
          </a:prstGeom>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2000" dirty="0" smtClean="0">
                <a:solidFill>
                  <a:srgbClr val="1A6B8F"/>
                </a:solidFill>
                <a:latin typeface="Gill Sans"/>
                <a:ea typeface="+mj-ea"/>
                <a:cs typeface="Gill Sans"/>
              </a:rPr>
              <a:t>Who gets</a:t>
            </a:r>
          </a:p>
          <a:p>
            <a:pPr marL="0" marR="0" lvl="0" indent="0" defTabSz="457200" rtl="0" eaLnBrk="1" fontAlgn="auto" latinLnBrk="0" hangingPunct="1">
              <a:lnSpc>
                <a:spcPct val="100000"/>
              </a:lnSpc>
              <a:spcBef>
                <a:spcPct val="0"/>
              </a:spcBef>
              <a:spcAft>
                <a:spcPts val="0"/>
              </a:spcAft>
              <a:buClrTx/>
              <a:buSzTx/>
              <a:buFontTx/>
              <a:buNone/>
              <a:tabLst/>
              <a:defRPr/>
            </a:pPr>
            <a:endParaRPr kumimoji="0" lang="en-US" sz="25000" i="0" u="none" strike="noStrike" kern="1200" cap="none" spc="0" normalizeH="0" baseline="0" noProof="0" dirty="0">
              <a:ln>
                <a:noFill/>
              </a:ln>
              <a:solidFill>
                <a:srgbClr val="207DA7"/>
              </a:solidFill>
              <a:uLnTx/>
              <a:uFillTx/>
              <a:latin typeface="Gill Sans"/>
              <a:ea typeface="+mj-ea"/>
              <a:cs typeface="Gill Sans"/>
            </a:endParaRPr>
          </a:p>
        </p:txBody>
      </p:sp>
      <p:sp>
        <p:nvSpPr>
          <p:cNvPr id="11" name="Title 1"/>
          <p:cNvSpPr txBox="1">
            <a:spLocks/>
          </p:cNvSpPr>
          <p:nvPr/>
        </p:nvSpPr>
        <p:spPr>
          <a:xfrm>
            <a:off x="1600200" y="3048000"/>
            <a:ext cx="6934200" cy="2057400"/>
          </a:xfrm>
          <a:prstGeom prst="rect">
            <a:avLst/>
          </a:prstGeom>
        </p:spPr>
        <p:txBody>
          <a:bodyPr vert="horz" lIns="91440" tIns="45720" rIns="91440" bIns="45720" rtlCol="0" anchor="t">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2000" dirty="0" smtClean="0">
                <a:solidFill>
                  <a:srgbClr val="1A6B8F"/>
                </a:solidFill>
                <a:latin typeface="Gill Sans"/>
                <a:ea typeface="+mj-ea"/>
                <a:cs typeface="Gill Sans"/>
              </a:rPr>
              <a:t>the money</a:t>
            </a:r>
          </a:p>
          <a:p>
            <a:pPr marL="0" marR="0" lvl="0" indent="0" defTabSz="457200" rtl="0" eaLnBrk="1" fontAlgn="auto" latinLnBrk="0" hangingPunct="1">
              <a:lnSpc>
                <a:spcPct val="100000"/>
              </a:lnSpc>
              <a:spcBef>
                <a:spcPct val="0"/>
              </a:spcBef>
              <a:spcAft>
                <a:spcPts val="0"/>
              </a:spcAft>
              <a:buClrTx/>
              <a:buSzTx/>
              <a:buFontTx/>
              <a:buNone/>
              <a:tabLst/>
              <a:defRPr/>
            </a:pPr>
            <a:endParaRPr kumimoji="0" lang="en-US" sz="25000" i="0" u="none" strike="noStrike" kern="1200" cap="none" spc="0" normalizeH="0" baseline="0" noProof="0" dirty="0">
              <a:ln>
                <a:noFill/>
              </a:ln>
              <a:solidFill>
                <a:srgbClr val="207DA7"/>
              </a:solidFill>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5000" i="0" u="none" strike="noStrike" kern="1200" cap="none" spc="0" normalizeH="0" baseline="0" noProof="0" dirty="0" smtClean="0">
                <a:ln>
                  <a:noFill/>
                </a:ln>
                <a:solidFill>
                  <a:srgbClr val="C6F182"/>
                </a:solidFill>
                <a:uLnTx/>
                <a:uFillTx/>
                <a:latin typeface="Gill Sans"/>
                <a:ea typeface="+mj-ea"/>
                <a:cs typeface="Gill Sans"/>
              </a:rPr>
              <a:t>&amp;</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1600200" y="1524000"/>
            <a:ext cx="7086600" cy="1828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9000" b="1" dirty="0" smtClean="0">
                <a:solidFill>
                  <a:srgbClr val="3E5E0C"/>
                </a:solidFill>
                <a:latin typeface="Gill Sans"/>
                <a:ea typeface="+mj-ea"/>
                <a:cs typeface="Gill Sans"/>
              </a:rPr>
              <a:t>TEACHING</a:t>
            </a:r>
            <a:r>
              <a:rPr lang="en-US" sz="10000" dirty="0" smtClean="0">
                <a:solidFill>
                  <a:srgbClr val="65AC32"/>
                </a:solidFill>
                <a:effectLst>
                  <a:outerShdw blurRad="50800" dist="38100" dir="2700000">
                    <a:srgbClr val="000000">
                      <a:alpha val="43000"/>
                    </a:srgbClr>
                  </a:outerShdw>
                </a:effectLst>
                <a:latin typeface="Gill Sans"/>
                <a:ea typeface="+mj-ea"/>
                <a:cs typeface="Gill Sans"/>
              </a:rPr>
              <a:t>	</a:t>
            </a:r>
            <a:endParaRPr kumimoji="0" lang="en-US" sz="10000" i="0" u="none" strike="noStrike" kern="1200" cap="none" spc="0" normalizeH="0" baseline="0" noProof="0" dirty="0">
              <a:ln>
                <a:noFill/>
              </a:ln>
              <a:solidFill>
                <a:srgbClr val="65AC32"/>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2209800" y="2362200"/>
            <a:ext cx="6477000" cy="2514599"/>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noProof="0" dirty="0" smtClean="0">
                <a:solidFill>
                  <a:srgbClr val="6BA313"/>
                </a:solidFill>
                <a:effectLst>
                  <a:outerShdw blurRad="50800" dist="38100" dir="2700000">
                    <a:srgbClr val="000000">
                      <a:alpha val="43000"/>
                    </a:srgbClr>
                  </a:outerShdw>
                </a:effectLst>
                <a:latin typeface="Gill Sans"/>
                <a:ea typeface="+mj-ea"/>
                <a:cs typeface="Gill Sans"/>
              </a:rPr>
              <a:t>learning</a:t>
            </a:r>
            <a:endParaRPr kumimoji="0" lang="en-US" sz="10000" i="0" u="none" strike="noStrike" kern="1200" cap="none" spc="0" normalizeH="0" baseline="0" noProof="0" dirty="0">
              <a:ln>
                <a:noFill/>
              </a:ln>
              <a:solidFill>
                <a:srgbClr val="6BA313"/>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304800" y="1447800"/>
            <a:ext cx="14020800" cy="59436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5000" u="none" strike="noStrike" kern="1200" cap="none" spc="0" normalizeH="0" baseline="0" noProof="0" dirty="0" smtClean="0">
                <a:ln>
                  <a:noFill/>
                </a:ln>
                <a:solidFill>
                  <a:srgbClr val="C6F182"/>
                </a:solidFill>
                <a:uLnTx/>
                <a:uFillTx/>
                <a:latin typeface="Gill Sans"/>
                <a:ea typeface="+mj-ea"/>
                <a:cs typeface="Gill Sans"/>
              </a:rPr>
              <a:t>Acc</a:t>
            </a:r>
            <a:endParaRPr kumimoji="0" lang="en-US" sz="4500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8" name="Title 1"/>
          <p:cNvSpPr txBox="1">
            <a:spLocks/>
          </p:cNvSpPr>
          <p:nvPr/>
        </p:nvSpPr>
        <p:spPr>
          <a:xfrm>
            <a:off x="0" y="-1143000"/>
            <a:ext cx="7696200" cy="35433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0000" u="none" strike="noStrike" kern="1200" cap="none" spc="0" normalizeH="0" baseline="0" noProof="0" dirty="0" err="1" smtClean="0">
                <a:ln>
                  <a:noFill/>
                </a:ln>
                <a:solidFill>
                  <a:srgbClr val="C6F182"/>
                </a:solidFill>
                <a:uLnTx/>
                <a:uFillTx/>
                <a:latin typeface="Gill Sans"/>
                <a:ea typeface="+mj-ea"/>
                <a:cs typeface="Gill Sans"/>
              </a:rPr>
              <a:t>ess</a:t>
            </a:r>
            <a:endParaRPr kumimoji="0" lang="en-US" sz="3000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533400" y="990600"/>
            <a:ext cx="8915400" cy="24384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b="1" dirty="0" smtClean="0">
                <a:solidFill>
                  <a:srgbClr val="3E5E0C"/>
                </a:solidFill>
                <a:latin typeface="Gill Sans"/>
                <a:ea typeface="+mj-ea"/>
                <a:cs typeface="Gill Sans"/>
              </a:rPr>
              <a:t>ACCESS</a:t>
            </a:r>
            <a:endParaRPr kumimoji="0" lang="en-US" sz="10000" b="1"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9" name="Title 1"/>
          <p:cNvSpPr txBox="1">
            <a:spLocks/>
          </p:cNvSpPr>
          <p:nvPr/>
        </p:nvSpPr>
        <p:spPr>
          <a:xfrm>
            <a:off x="990600" y="2057400"/>
            <a:ext cx="8839200" cy="24384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dirty="0" smtClean="0">
                <a:solidFill>
                  <a:srgbClr val="6BA313"/>
                </a:solidFill>
                <a:effectLst>
                  <a:outerShdw blurRad="50800" dist="38100" dir="2700000">
                    <a:srgbClr val="000000">
                      <a:alpha val="43000"/>
                    </a:srgbClr>
                  </a:outerShdw>
                </a:effectLst>
                <a:latin typeface="Gill Sans"/>
                <a:ea typeface="+mj-ea"/>
                <a:cs typeface="Gill Sans"/>
              </a:rPr>
              <a:t>to quality</a:t>
            </a:r>
            <a:endParaRPr kumimoji="0" lang="en-US" sz="10000" i="0" u="none" strike="noStrike" kern="1200" cap="none" spc="0" normalizeH="0" baseline="0" noProof="0" dirty="0">
              <a:ln>
                <a:noFill/>
              </a:ln>
              <a:solidFill>
                <a:srgbClr val="6BA313"/>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76200" y="-990600"/>
            <a:ext cx="8763000" cy="59436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5000" u="none" strike="noStrike" kern="1200" cap="none" spc="0" normalizeH="0" baseline="0" noProof="0" dirty="0" smtClean="0">
                <a:ln>
                  <a:noFill/>
                </a:ln>
                <a:solidFill>
                  <a:srgbClr val="C6F182"/>
                </a:solidFill>
                <a:uLnTx/>
                <a:uFillTx/>
                <a:latin typeface="Gill Sans"/>
                <a:ea typeface="+mj-ea"/>
                <a:cs typeface="Gill Sans"/>
              </a:rPr>
              <a:t>me</a:t>
            </a:r>
            <a:endParaRPr kumimoji="0" lang="en-US" sz="4500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2667000" y="2743201"/>
            <a:ext cx="6477000" cy="2514599"/>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noProof="0" dirty="0" smtClean="0">
                <a:solidFill>
                  <a:srgbClr val="3E5E0C"/>
                </a:solidFill>
                <a:latin typeface="Gill Sans"/>
                <a:ea typeface="+mj-ea"/>
                <a:cs typeface="Gill Sans"/>
              </a:rPr>
              <a:t>learning</a:t>
            </a:r>
            <a:endParaRPr kumimoji="0" lang="en-US" sz="100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6" name="Title 1"/>
          <p:cNvSpPr txBox="1">
            <a:spLocks/>
          </p:cNvSpPr>
          <p:nvPr/>
        </p:nvSpPr>
        <p:spPr>
          <a:xfrm>
            <a:off x="228600" y="4800600"/>
            <a:ext cx="9144000" cy="2286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0500" i="0" u="none" strike="noStrike" kern="1200" cap="none" spc="0" normalizeH="0" baseline="0" noProof="0" dirty="0" smtClean="0">
                <a:ln>
                  <a:noFill/>
                </a:ln>
                <a:solidFill>
                  <a:schemeClr val="bg1"/>
                </a:solidFill>
                <a:uLnTx/>
                <a:uFillTx/>
                <a:latin typeface="Gill Sans"/>
                <a:ea typeface="+mj-ea"/>
                <a:cs typeface="Gill Sans"/>
              </a:rPr>
              <a:t>individualization</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99000">
              <a:srgbClr val="18497D"/>
            </a:gs>
            <a:gs pos="100000">
              <a:srgbClr val="FFFFFF"/>
            </a:gs>
            <a:gs pos="0">
              <a:schemeClr val="accent5">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7" name="TextBox 6"/>
          <p:cNvSpPr txBox="1"/>
          <p:nvPr/>
        </p:nvSpPr>
        <p:spPr>
          <a:xfrm>
            <a:off x="-304800" y="3061425"/>
            <a:ext cx="9144000" cy="1400383"/>
          </a:xfrm>
          <a:prstGeom prst="rect">
            <a:avLst/>
          </a:prstGeom>
          <a:noFill/>
        </p:spPr>
        <p:txBody>
          <a:bodyPr wrap="square" rtlCol="0">
            <a:spAutoFit/>
          </a:bodyPr>
          <a:lstStyle/>
          <a:p>
            <a:pPr algn="r"/>
            <a:r>
              <a:rPr lang="en-US" sz="8500" dirty="0" smtClean="0">
                <a:solidFill>
                  <a:schemeClr val="tx2"/>
                </a:solidFill>
                <a:latin typeface="Gill Sans"/>
                <a:cs typeface="Gill Sans"/>
              </a:rPr>
              <a:t>Meet</a:t>
            </a:r>
            <a:endParaRPr lang="en-US" sz="8500" dirty="0">
              <a:solidFill>
                <a:schemeClr val="tx2"/>
              </a:solidFill>
              <a:latin typeface="Gill Sans"/>
              <a:cs typeface="Gill Sans"/>
            </a:endParaRPr>
          </a:p>
        </p:txBody>
      </p:sp>
      <p:sp>
        <p:nvSpPr>
          <p:cNvPr id="4" name="TextBox 3"/>
          <p:cNvSpPr txBox="1"/>
          <p:nvPr/>
        </p:nvSpPr>
        <p:spPr>
          <a:xfrm>
            <a:off x="1219200" y="3852208"/>
            <a:ext cx="7696200" cy="1938992"/>
          </a:xfrm>
          <a:prstGeom prst="rect">
            <a:avLst/>
          </a:prstGeom>
          <a:noFill/>
          <a:effectLst>
            <a:reflection stA="50000" endPos="56000" dir="5400000" sy="-100000" algn="bl" rotWithShape="0"/>
          </a:effectLst>
        </p:spPr>
        <p:txBody>
          <a:bodyPr wrap="square" rtlCol="0">
            <a:spAutoFit/>
          </a:bodyPr>
          <a:lstStyle/>
          <a:p>
            <a:pPr algn="r"/>
            <a:r>
              <a:rPr lang="en-US" sz="12000" dirty="0" smtClean="0">
                <a:solidFill>
                  <a:srgbClr val="64AD33"/>
                </a:solidFill>
                <a:effectLst>
                  <a:reflection stA="50000" endPos="75000" dist="12700" dir="5400000" sy="-100000" algn="bl" rotWithShape="0"/>
                </a:effectLst>
                <a:latin typeface="Myriad Pro Semibold"/>
                <a:cs typeface="Myriad Pro Semibold"/>
              </a:rPr>
              <a:t>JOE</a:t>
            </a:r>
            <a:endParaRPr lang="en-US" sz="12000" dirty="0">
              <a:solidFill>
                <a:srgbClr val="64AD33"/>
              </a:solidFill>
              <a:effectLst>
                <a:reflection stA="50000" endPos="75000" dist="12700" dir="5400000" sy="-100000" algn="bl" rotWithShape="0"/>
              </a:effectLst>
              <a:latin typeface="Myriad Pro Semibold"/>
              <a:cs typeface="Myriad Pro Semibold"/>
            </a:endParaRPr>
          </a:p>
        </p:txBody>
      </p:sp>
      <p:pic>
        <p:nvPicPr>
          <p:cNvPr id="27650" name="Picture 2"/>
          <p:cNvPicPr>
            <a:picLocks noChangeAspect="1" noChangeArrowheads="1"/>
          </p:cNvPicPr>
          <p:nvPr/>
        </p:nvPicPr>
        <p:blipFill>
          <a:blip r:embed="rId3" cstate="print"/>
          <a:srcRect/>
          <a:stretch>
            <a:fillRect/>
          </a:stretch>
        </p:blipFill>
        <p:spPr bwMode="auto">
          <a:xfrm>
            <a:off x="1066800" y="1066800"/>
            <a:ext cx="4737100" cy="50053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cstate="print"/>
          <a:srcRect/>
          <a:stretch>
            <a:fillRect/>
          </a:stretch>
        </p:blipFill>
        <p:spPr bwMode="auto">
          <a:xfrm>
            <a:off x="5867400" y="762000"/>
            <a:ext cx="2438400" cy="4754589"/>
          </a:xfrm>
          <a:prstGeom prst="rect">
            <a:avLst/>
          </a:prstGeom>
          <a:noFill/>
          <a:ln w="9525">
            <a:noFill/>
            <a:miter lim="800000"/>
            <a:headEnd/>
            <a:tailEnd/>
          </a:ln>
          <a:effectLst/>
        </p:spPr>
      </p:pic>
      <p:sp>
        <p:nvSpPr>
          <p:cNvPr id="3" name="TextBox 2"/>
          <p:cNvSpPr txBox="1"/>
          <p:nvPr/>
        </p:nvSpPr>
        <p:spPr>
          <a:xfrm>
            <a:off x="762000" y="2514600"/>
            <a:ext cx="4191000" cy="1938992"/>
          </a:xfrm>
          <a:prstGeom prst="rect">
            <a:avLst/>
          </a:prstGeom>
          <a:noFill/>
          <a:effectLst>
            <a:reflection stA="50000" endPos="56000" dir="5400000" sy="-100000" algn="bl" rotWithShape="0"/>
          </a:effectLst>
        </p:spPr>
        <p:txBody>
          <a:bodyPr wrap="square" rtlCol="0">
            <a:spAutoFit/>
          </a:bodyPr>
          <a:lstStyle/>
          <a:p>
            <a:pPr algn="r"/>
            <a:r>
              <a:rPr lang="en-US" sz="12000" dirty="0" smtClean="0">
                <a:solidFill>
                  <a:srgbClr val="64AD33"/>
                </a:solidFill>
                <a:effectLst>
                  <a:reflection stA="50000" endPos="75000" dist="12700" dir="5400000" sy="-100000" algn="bl" rotWithShape="0"/>
                </a:effectLst>
                <a:latin typeface="Myriad Pro Semibold"/>
                <a:cs typeface="Myriad Pro Semibold"/>
              </a:rPr>
              <a:t>LIST</a:t>
            </a:r>
            <a:endParaRPr lang="en-US" sz="12000" dirty="0">
              <a:solidFill>
                <a:srgbClr val="64AD33"/>
              </a:solidFill>
              <a:effectLst>
                <a:reflection stA="50000" endPos="75000" dist="12700" dir="5400000" sy="-100000" algn="bl" rotWithShape="0"/>
              </a:effectLst>
              <a:latin typeface="Myriad Pro Semibold"/>
              <a:cs typeface="Myriad Pro Semibold"/>
            </a:endParaRPr>
          </a:p>
        </p:txBody>
      </p:sp>
      <p:sp>
        <p:nvSpPr>
          <p:cNvPr id="4" name="TextBox 3"/>
          <p:cNvSpPr txBox="1"/>
          <p:nvPr/>
        </p:nvSpPr>
        <p:spPr>
          <a:xfrm>
            <a:off x="1143000" y="1524000"/>
            <a:ext cx="4495800" cy="1400383"/>
          </a:xfrm>
          <a:prstGeom prst="rect">
            <a:avLst/>
          </a:prstGeom>
          <a:noFill/>
        </p:spPr>
        <p:txBody>
          <a:bodyPr wrap="square" rtlCol="0">
            <a:spAutoFit/>
          </a:bodyPr>
          <a:lstStyle/>
          <a:p>
            <a:pPr algn="ctr"/>
            <a:r>
              <a:rPr lang="en-US" sz="8500" dirty="0" smtClean="0">
                <a:solidFill>
                  <a:schemeClr val="tx2"/>
                </a:solidFill>
                <a:latin typeface="Gill Sans"/>
                <a:cs typeface="Gill Sans"/>
              </a:rPr>
              <a:t>Joe’s</a:t>
            </a:r>
            <a:endParaRPr lang="en-US" sz="8500" dirty="0">
              <a:solidFill>
                <a:schemeClr val="tx2"/>
              </a:solidFill>
              <a:latin typeface="Gill Sans"/>
              <a:cs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99000">
              <a:srgbClr val="18497D"/>
            </a:gs>
            <a:gs pos="100000">
              <a:srgbClr val="FFFFFF"/>
            </a:gs>
            <a:gs pos="0">
              <a:schemeClr val="accent5">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6" name="TextBox 5"/>
          <p:cNvSpPr txBox="1"/>
          <p:nvPr/>
        </p:nvSpPr>
        <p:spPr>
          <a:xfrm>
            <a:off x="533400" y="228600"/>
            <a:ext cx="2743200" cy="1938992"/>
          </a:xfrm>
          <a:prstGeom prst="rect">
            <a:avLst/>
          </a:prstGeom>
          <a:noFill/>
          <a:effectLst/>
        </p:spPr>
        <p:txBody>
          <a:bodyPr wrap="square" rtlCol="0">
            <a:spAutoFit/>
          </a:bodyPr>
          <a:lstStyle/>
          <a:p>
            <a:r>
              <a:rPr lang="en-US" sz="12000" dirty="0" smtClean="0">
                <a:solidFill>
                  <a:srgbClr val="64AD33"/>
                </a:solidFill>
                <a:effectLst/>
                <a:latin typeface="Myriad Pro Semibold"/>
                <a:cs typeface="Myriad Pro Semibold"/>
              </a:rPr>
              <a:t>300</a:t>
            </a:r>
            <a:endParaRPr lang="en-US" sz="12000" dirty="0">
              <a:solidFill>
                <a:srgbClr val="64AD33"/>
              </a:solidFill>
              <a:effectLst/>
              <a:latin typeface="Myriad Pro Semibold"/>
              <a:cs typeface="Myriad Pro Semibold"/>
            </a:endParaRPr>
          </a:p>
        </p:txBody>
      </p:sp>
      <p:sp>
        <p:nvSpPr>
          <p:cNvPr id="8" name="TextBox 7"/>
          <p:cNvSpPr txBox="1"/>
          <p:nvPr/>
        </p:nvSpPr>
        <p:spPr>
          <a:xfrm>
            <a:off x="4572000" y="1219200"/>
            <a:ext cx="2743200" cy="3939540"/>
          </a:xfrm>
          <a:prstGeom prst="rect">
            <a:avLst/>
          </a:prstGeom>
          <a:noFill/>
          <a:effectLst>
            <a:reflection stA="50000" endPos="56000" dir="5400000" sy="-100000" algn="bl" rotWithShape="0"/>
          </a:effectLst>
        </p:spPr>
        <p:txBody>
          <a:bodyPr wrap="square" rtlCol="0">
            <a:spAutoFit/>
          </a:bodyPr>
          <a:lstStyle/>
          <a:p>
            <a:r>
              <a:rPr lang="en-US" sz="25000" dirty="0" smtClean="0">
                <a:solidFill>
                  <a:srgbClr val="64AD33"/>
                </a:solidFill>
                <a:effectLst>
                  <a:reflection stA="50000" endPos="75000" dist="12700" dir="5400000" sy="-100000" algn="bl" rotWithShape="0"/>
                </a:effectLst>
                <a:latin typeface="Myriad Pro Semibold"/>
                <a:cs typeface="Myriad Pro Semibold"/>
              </a:rPr>
              <a:t>1</a:t>
            </a:r>
            <a:endParaRPr lang="en-US" sz="25000" dirty="0">
              <a:solidFill>
                <a:srgbClr val="64AD33"/>
              </a:solidFill>
              <a:effectLst>
                <a:reflection stA="50000" endPos="75000" dist="12700" dir="5400000" sy="-100000" algn="bl" rotWithShape="0"/>
              </a:effectLst>
              <a:latin typeface="Myriad Pro Semibold"/>
              <a:cs typeface="Myriad Pro Semibold"/>
            </a:endParaRPr>
          </a:p>
        </p:txBody>
      </p:sp>
      <p:sp>
        <p:nvSpPr>
          <p:cNvPr id="10" name="TextBox 9"/>
          <p:cNvSpPr txBox="1"/>
          <p:nvPr/>
        </p:nvSpPr>
        <p:spPr>
          <a:xfrm>
            <a:off x="1295400" y="4572000"/>
            <a:ext cx="2743200" cy="1938992"/>
          </a:xfrm>
          <a:prstGeom prst="rect">
            <a:avLst/>
          </a:prstGeom>
          <a:noFill/>
          <a:effectLst/>
        </p:spPr>
        <p:txBody>
          <a:bodyPr wrap="square" rtlCol="0">
            <a:spAutoFit/>
          </a:bodyPr>
          <a:lstStyle/>
          <a:p>
            <a:r>
              <a:rPr lang="en-US" sz="12000" dirty="0" smtClean="0">
                <a:solidFill>
                  <a:srgbClr val="64AD33"/>
                </a:solidFill>
                <a:effectLst/>
                <a:latin typeface="Myriad Pro Semibold"/>
                <a:cs typeface="Myriad Pro Semibold"/>
              </a:rPr>
              <a:t>10</a:t>
            </a:r>
            <a:endParaRPr lang="en-US" sz="12000" dirty="0">
              <a:solidFill>
                <a:srgbClr val="64AD33"/>
              </a:solidFill>
              <a:effectLst/>
              <a:latin typeface="Myriad Pro Semibold"/>
              <a:cs typeface="Myriad Pro Semibold"/>
            </a:endParaRPr>
          </a:p>
        </p:txBody>
      </p:sp>
      <p:sp>
        <p:nvSpPr>
          <p:cNvPr id="11" name="TextBox 10"/>
          <p:cNvSpPr txBox="1"/>
          <p:nvPr/>
        </p:nvSpPr>
        <p:spPr>
          <a:xfrm>
            <a:off x="1295400" y="3200400"/>
            <a:ext cx="2743200" cy="1938992"/>
          </a:xfrm>
          <a:prstGeom prst="rect">
            <a:avLst/>
          </a:prstGeom>
          <a:noFill/>
          <a:effectLst/>
        </p:spPr>
        <p:txBody>
          <a:bodyPr wrap="square" rtlCol="0">
            <a:spAutoFit/>
          </a:bodyPr>
          <a:lstStyle/>
          <a:p>
            <a:r>
              <a:rPr lang="en-US" sz="12000" dirty="0" smtClean="0">
                <a:solidFill>
                  <a:srgbClr val="64AD33"/>
                </a:solidFill>
                <a:effectLst/>
                <a:latin typeface="Myriad Pro Semibold"/>
                <a:cs typeface="Myriad Pro Semibold"/>
              </a:rPr>
              <a:t>50</a:t>
            </a:r>
            <a:endParaRPr lang="en-US" sz="12000" dirty="0">
              <a:solidFill>
                <a:srgbClr val="64AD33"/>
              </a:solidFill>
              <a:effectLst/>
              <a:latin typeface="Myriad Pro Semibold"/>
              <a:cs typeface="Myriad Pro Semibold"/>
            </a:endParaRPr>
          </a:p>
        </p:txBody>
      </p:sp>
      <p:sp>
        <p:nvSpPr>
          <p:cNvPr id="12" name="TextBox 11"/>
          <p:cNvSpPr txBox="1"/>
          <p:nvPr/>
        </p:nvSpPr>
        <p:spPr>
          <a:xfrm>
            <a:off x="533400" y="1752600"/>
            <a:ext cx="2743200" cy="1938992"/>
          </a:xfrm>
          <a:prstGeom prst="rect">
            <a:avLst/>
          </a:prstGeom>
          <a:noFill/>
          <a:effectLst/>
        </p:spPr>
        <p:txBody>
          <a:bodyPr wrap="square" rtlCol="0">
            <a:spAutoFit/>
          </a:bodyPr>
          <a:lstStyle/>
          <a:p>
            <a:r>
              <a:rPr lang="en-US" sz="12000" dirty="0" smtClean="0">
                <a:solidFill>
                  <a:srgbClr val="64AD33"/>
                </a:solidFill>
                <a:effectLst/>
                <a:latin typeface="Myriad Pro Semibold"/>
                <a:cs typeface="Myriad Pro Semibold"/>
              </a:rPr>
              <a:t>200</a:t>
            </a:r>
            <a:endParaRPr lang="en-US" sz="12000" dirty="0">
              <a:solidFill>
                <a:srgbClr val="64AD33"/>
              </a:solidFill>
              <a:effectLst/>
              <a:latin typeface="Myriad Pro Semibold"/>
              <a:cs typeface="Myriad Pro Semibo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5B8DD4"/>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srcRect l="-968" t="1913"/>
          <a:stretch>
            <a:fillRect/>
          </a:stretch>
        </p:blipFill>
        <p:spPr>
          <a:xfrm rot="420755">
            <a:off x="2746072" y="1636076"/>
            <a:ext cx="5649225" cy="3704271"/>
          </a:xfrm>
          <a:prstGeom prst="rect">
            <a:avLst/>
          </a:prstGeom>
          <a:effectLst>
            <a:outerShdw blurRad="50800" dist="38100" dir="2700000">
              <a:srgbClr val="000000">
                <a:alpha val="43000"/>
              </a:srgbClr>
            </a:outerShdw>
          </a:effectLst>
        </p:spPr>
      </p:pic>
      <p:sp>
        <p:nvSpPr>
          <p:cNvPr id="4" name="Title 3"/>
          <p:cNvSpPr>
            <a:spLocks noGrp="1"/>
          </p:cNvSpPr>
          <p:nvPr>
            <p:ph type="ctrTitle" idx="4294967295"/>
          </p:nvPr>
        </p:nvSpPr>
        <p:spPr>
          <a:xfrm>
            <a:off x="228600" y="1676400"/>
            <a:ext cx="4572000" cy="2743200"/>
          </a:xfrm>
          <a:prstGeom prst="rect">
            <a:avLst/>
          </a:prstGeom>
        </p:spPr>
        <p:txBody>
          <a:bodyPr anchor="t">
            <a:normAutofit fontScale="90000"/>
          </a:bodyPr>
          <a:lstStyle/>
          <a:p>
            <a:pPr algn="l"/>
            <a:r>
              <a:rPr lang="en-US" sz="16667" b="1" spc="-300" dirty="0" smtClean="0">
                <a:solidFill>
                  <a:schemeClr val="bg2"/>
                </a:solidFill>
                <a:effectLst>
                  <a:outerShdw blurRad="50800" dist="38100" dir="2700000">
                    <a:srgbClr val="000000">
                      <a:alpha val="43000"/>
                    </a:srgbClr>
                  </a:outerShdw>
                </a:effectLst>
                <a:latin typeface="Myriad Pro"/>
                <a:cs typeface="Myriad Pro"/>
              </a:rPr>
              <a:t>1977</a:t>
            </a:r>
            <a:r>
              <a:rPr lang="en-US" sz="4000" dirty="0" smtClean="0">
                <a:solidFill>
                  <a:schemeClr val="bg1">
                    <a:lumMod val="50000"/>
                  </a:schemeClr>
                </a:solidFill>
                <a:latin typeface="Myriad Pro Light" pitchFamily="34" charset="0"/>
              </a:rPr>
              <a:t/>
            </a:r>
            <a:br>
              <a:rPr lang="en-US" sz="4000" dirty="0" smtClean="0">
                <a:solidFill>
                  <a:schemeClr val="bg1">
                    <a:lumMod val="50000"/>
                  </a:schemeClr>
                </a:solidFill>
                <a:latin typeface="Myriad Pro Light" pitchFamily="34" charset="0"/>
              </a:rPr>
            </a:br>
            <a:endParaRPr lang="en-US" sz="4000" dirty="0">
              <a:latin typeface="Myriad Pro"/>
              <a:cs typeface="Myriad Pro"/>
            </a:endParaRPr>
          </a:p>
        </p:txBody>
      </p:sp>
      <p:sp>
        <p:nvSpPr>
          <p:cNvPr id="5" name="Title 1"/>
          <p:cNvSpPr txBox="1">
            <a:spLocks/>
          </p:cNvSpPr>
          <p:nvPr/>
        </p:nvSpPr>
        <p:spPr>
          <a:xfrm rot="352112">
            <a:off x="5194539" y="5065328"/>
            <a:ext cx="2971801" cy="453493"/>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dirty="0" err="1" smtClean="0">
                <a:ln>
                  <a:noFill/>
                </a:ln>
                <a:solidFill>
                  <a:schemeClr val="bg1">
                    <a:lumMod val="50000"/>
                  </a:schemeClr>
                </a:solidFill>
                <a:effectLst>
                  <a:outerShdw blurRad="50800" dist="38100" dir="2700000">
                    <a:srgbClr val="000000">
                      <a:alpha val="43000"/>
                    </a:srgbClr>
                  </a:outerShdw>
                </a:effectLst>
                <a:uLnTx/>
                <a:uFillTx/>
                <a:latin typeface="Gill Sans"/>
                <a:ea typeface="+mj-ea"/>
                <a:cs typeface="Gill Sans"/>
              </a:rPr>
              <a:t>Phot</a:t>
            </a:r>
            <a:r>
              <a:rPr lang="en-US" sz="1400" dirty="0" err="1" smtClean="0">
                <a:solidFill>
                  <a:schemeClr val="bg1">
                    <a:lumMod val="50000"/>
                  </a:schemeClr>
                </a:solidFill>
                <a:effectLst>
                  <a:outerShdw blurRad="50800" dist="38100" dir="2700000">
                    <a:srgbClr val="000000">
                      <a:alpha val="43000"/>
                    </a:srgbClr>
                  </a:outerShdw>
                </a:effectLst>
                <a:latin typeface="Gill Sans"/>
                <a:ea typeface="+mj-ea"/>
                <a:cs typeface="Gill Sans"/>
              </a:rPr>
              <a:t>o</a:t>
            </a:r>
            <a:r>
              <a:rPr lang="en-US" sz="1400" dirty="0" smtClean="0">
                <a:solidFill>
                  <a:schemeClr val="bg1">
                    <a:lumMod val="50000"/>
                  </a:schemeClr>
                </a:solidFill>
                <a:effectLst>
                  <a:outerShdw blurRad="50800" dist="38100" dir="2700000">
                    <a:srgbClr val="000000">
                      <a:alpha val="43000"/>
                    </a:srgbClr>
                  </a:outerShdw>
                </a:effectLst>
                <a:latin typeface="Gill Sans"/>
                <a:ea typeface="+mj-ea"/>
                <a:cs typeface="Gill Sans"/>
              </a:rPr>
              <a:t> by </a:t>
            </a:r>
            <a:r>
              <a:rPr lang="en-US" sz="1400" dirty="0" err="1" smtClean="0">
                <a:solidFill>
                  <a:schemeClr val="bg1">
                    <a:lumMod val="50000"/>
                  </a:schemeClr>
                </a:solidFill>
                <a:effectLst>
                  <a:outerShdw blurRad="50800" dist="38100" dir="2700000">
                    <a:srgbClr val="000000">
                      <a:alpha val="43000"/>
                    </a:srgbClr>
                  </a:outerShdw>
                </a:effectLst>
                <a:latin typeface="Gill Sans"/>
                <a:ea typeface="+mj-ea"/>
                <a:cs typeface="Gill Sans"/>
              </a:rPr>
              <a:t>Milestoned</a:t>
            </a:r>
            <a:endParaRPr kumimoji="0" lang="en-US" sz="1400" b="0" i="0" u="none" strike="noStrike" kern="1200" cap="none" spc="0" normalizeH="0" baseline="0" noProof="0" dirty="0">
              <a:ln>
                <a:noFill/>
              </a:ln>
              <a:solidFill>
                <a:schemeClr val="bg1">
                  <a:lumMod val="50000"/>
                </a:schemeClr>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8CA32"/>
        </a:solidFill>
        <a:effectLst/>
      </p:bgPr>
    </p:bg>
    <p:spTree>
      <p:nvGrpSpPr>
        <p:cNvPr id="1" name=""/>
        <p:cNvGrpSpPr/>
        <p:nvPr/>
      </p:nvGrpSpPr>
      <p:grpSpPr>
        <a:xfrm>
          <a:off x="0" y="0"/>
          <a:ext cx="0" cy="0"/>
          <a:chOff x="0" y="0"/>
          <a:chExt cx="0" cy="0"/>
        </a:xfrm>
      </p:grpSpPr>
      <p:sp>
        <p:nvSpPr>
          <p:cNvPr id="3" name="Cloud Callout 2"/>
          <p:cNvSpPr/>
          <p:nvPr/>
        </p:nvSpPr>
        <p:spPr>
          <a:xfrm>
            <a:off x="533400" y="0"/>
            <a:ext cx="8610600" cy="5715000"/>
          </a:xfrm>
          <a:prstGeom prst="cloudCallout">
            <a:avLst>
              <a:gd name="adj1" fmla="val -50121"/>
              <a:gd name="adj2" fmla="val 56381"/>
            </a:avLst>
          </a:prstGeom>
          <a:gradFill>
            <a:gsLst>
              <a:gs pos="0">
                <a:schemeClr val="accent1">
                  <a:tint val="100000"/>
                  <a:shade val="100000"/>
                  <a:satMod val="130000"/>
                </a:schemeClr>
              </a:gs>
              <a:gs pos="100000">
                <a:schemeClr val="accent1">
                  <a:tint val="50000"/>
                  <a:shade val="100000"/>
                  <a:satMod val="350000"/>
                </a:schemeClr>
              </a:gs>
              <a:gs pos="63000">
                <a:srgbClr val="3C7DC9"/>
              </a:gs>
            </a:gsLst>
            <a:lin ang="16980000" scaled="0"/>
          </a:gra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rgbClr val="1F497D"/>
              </a:solidFill>
            </a:endParaRPr>
          </a:p>
        </p:txBody>
      </p:sp>
      <p:sp>
        <p:nvSpPr>
          <p:cNvPr id="6" name="Title 1"/>
          <p:cNvSpPr txBox="1">
            <a:spLocks/>
          </p:cNvSpPr>
          <p:nvPr/>
        </p:nvSpPr>
        <p:spPr>
          <a:xfrm>
            <a:off x="1447800" y="685800"/>
            <a:ext cx="7162800" cy="4419600"/>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8500" dirty="0" smtClean="0">
                <a:solidFill>
                  <a:schemeClr val="tx2">
                    <a:lumMod val="20000"/>
                    <a:lumOff val="80000"/>
                  </a:schemeClr>
                </a:solidFill>
                <a:latin typeface="Gill Sans"/>
                <a:ea typeface="+mj-ea"/>
                <a:cs typeface="Gill Sans"/>
              </a:rPr>
              <a:t>Will I ever </a:t>
            </a:r>
            <a:r>
              <a:rPr lang="en-US" sz="8500" dirty="0" smtClean="0">
                <a:solidFill>
                  <a:schemeClr val="bg1"/>
                </a:solidFill>
                <a:latin typeface="Gill Sans"/>
                <a:ea typeface="+mj-ea"/>
                <a:cs typeface="Gill Sans"/>
              </a:rPr>
              <a:t>use</a:t>
            </a:r>
            <a:r>
              <a:rPr lang="en-US" sz="8500" dirty="0" smtClean="0">
                <a:solidFill>
                  <a:schemeClr val="tx2">
                    <a:lumMod val="20000"/>
                    <a:lumOff val="80000"/>
                  </a:schemeClr>
                </a:solidFill>
                <a:latin typeface="Gill Sans"/>
                <a:ea typeface="+mj-ea"/>
                <a:cs typeface="Gill Sans"/>
              </a:rPr>
              <a:t> this stuff?</a:t>
            </a:r>
            <a:endParaRPr kumimoji="0" lang="en-US" sz="8500" i="0" u="none" strike="noStrike" kern="1200" cap="none" spc="0" normalizeH="0" baseline="0" noProof="0" dirty="0" smtClean="0">
              <a:ln>
                <a:noFill/>
              </a:ln>
              <a:solidFill>
                <a:schemeClr val="tx2">
                  <a:lumMod val="20000"/>
                  <a:lumOff val="80000"/>
                </a:schemeClr>
              </a:solidFill>
              <a:effectLst/>
              <a:uLnTx/>
              <a:uFillTx/>
              <a:latin typeface="Gill Sans"/>
              <a:ea typeface="+mj-ea"/>
              <a:cs typeface="Gill Sans"/>
            </a:endParaRP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53000" y="2209800"/>
            <a:ext cx="3962400" cy="600164"/>
          </a:xfrm>
          <a:prstGeom prst="rect">
            <a:avLst/>
          </a:prstGeom>
          <a:noFill/>
        </p:spPr>
        <p:txBody>
          <a:bodyPr wrap="square" rtlCol="0">
            <a:spAutoFit/>
          </a:bodyPr>
          <a:lstStyle/>
          <a:p>
            <a:r>
              <a:rPr lang="en-US" sz="3300" dirty="0" smtClean="0">
                <a:solidFill>
                  <a:schemeClr val="tx1">
                    <a:lumMod val="75000"/>
                    <a:lumOff val="25000"/>
                  </a:schemeClr>
                </a:solidFill>
                <a:latin typeface="Bradley Hand ITC TT-Bold"/>
                <a:cs typeface="Bradley Hand ITC TT-Bold"/>
              </a:rPr>
              <a:t>Paragraph structure</a:t>
            </a:r>
            <a:endParaRPr lang="en-US" sz="3300" dirty="0">
              <a:solidFill>
                <a:schemeClr val="tx1">
                  <a:lumMod val="75000"/>
                  <a:lumOff val="25000"/>
                </a:schemeClr>
              </a:solidFill>
              <a:latin typeface="Bradley Hand ITC TT-Bold"/>
              <a:cs typeface="Bradley Hand ITC TT-Bold"/>
            </a:endParaRPr>
          </a:p>
        </p:txBody>
      </p:sp>
      <p:pic>
        <p:nvPicPr>
          <p:cNvPr id="33794" name="Picture 2"/>
          <p:cNvPicPr>
            <a:picLocks noChangeAspect="1" noChangeArrowheads="1"/>
          </p:cNvPicPr>
          <p:nvPr/>
        </p:nvPicPr>
        <p:blipFill>
          <a:blip r:embed="rId3" cstate="print"/>
          <a:srcRect/>
          <a:stretch>
            <a:fillRect/>
          </a:stretch>
        </p:blipFill>
        <p:spPr bwMode="auto">
          <a:xfrm>
            <a:off x="914400" y="762000"/>
            <a:ext cx="2133600" cy="4302466"/>
          </a:xfrm>
          <a:prstGeom prst="rect">
            <a:avLst/>
          </a:prstGeom>
          <a:noFill/>
          <a:ln w="9525">
            <a:noFill/>
            <a:miter lim="800000"/>
            <a:headEnd/>
            <a:tailEnd/>
          </a:ln>
          <a:effectLst/>
        </p:spPr>
      </p:pic>
      <p:pic>
        <p:nvPicPr>
          <p:cNvPr id="7" name="Picture 2"/>
          <p:cNvPicPr>
            <a:picLocks noChangeAspect="1" noChangeArrowheads="1"/>
          </p:cNvPicPr>
          <p:nvPr/>
        </p:nvPicPr>
        <p:blipFill>
          <a:blip r:embed="rId4" cstate="print"/>
          <a:srcRect/>
          <a:stretch>
            <a:fillRect/>
          </a:stretch>
        </p:blipFill>
        <p:spPr bwMode="auto">
          <a:xfrm>
            <a:off x="4038600" y="3200400"/>
            <a:ext cx="914400" cy="848265"/>
          </a:xfrm>
          <a:prstGeom prst="rect">
            <a:avLst/>
          </a:prstGeom>
          <a:noFill/>
          <a:ln w="9525">
            <a:noFill/>
            <a:miter lim="800000"/>
            <a:headEnd/>
            <a:tailEnd/>
          </a:ln>
          <a:effectLst/>
        </p:spPr>
      </p:pic>
      <p:pic>
        <p:nvPicPr>
          <p:cNvPr id="8" name="Picture 2"/>
          <p:cNvPicPr>
            <a:picLocks noChangeAspect="1" noChangeArrowheads="1"/>
          </p:cNvPicPr>
          <p:nvPr/>
        </p:nvPicPr>
        <p:blipFill>
          <a:blip r:embed="rId4" cstate="print"/>
          <a:srcRect/>
          <a:stretch>
            <a:fillRect/>
          </a:stretch>
        </p:blipFill>
        <p:spPr bwMode="auto">
          <a:xfrm>
            <a:off x="4038600" y="4419600"/>
            <a:ext cx="914400" cy="848265"/>
          </a:xfrm>
          <a:prstGeom prst="rect">
            <a:avLst/>
          </a:prstGeom>
          <a:noFill/>
          <a:ln w="9525">
            <a:noFill/>
            <a:miter lim="800000"/>
            <a:headEnd/>
            <a:tailEnd/>
          </a:ln>
          <a:effectLst/>
        </p:spPr>
      </p:pic>
      <p:pic>
        <p:nvPicPr>
          <p:cNvPr id="9" name="Picture 3"/>
          <p:cNvPicPr>
            <a:picLocks noChangeAspect="1" noChangeArrowheads="1"/>
          </p:cNvPicPr>
          <p:nvPr/>
        </p:nvPicPr>
        <p:blipFill>
          <a:blip r:embed="rId5" cstate="print"/>
          <a:srcRect/>
          <a:stretch>
            <a:fillRect/>
          </a:stretch>
        </p:blipFill>
        <p:spPr bwMode="auto">
          <a:xfrm>
            <a:off x="4038600" y="2004823"/>
            <a:ext cx="1295400" cy="89077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52600" y="1752600"/>
            <a:ext cx="3962400" cy="600164"/>
          </a:xfrm>
          <a:prstGeom prst="rect">
            <a:avLst/>
          </a:prstGeom>
          <a:noFill/>
        </p:spPr>
        <p:txBody>
          <a:bodyPr wrap="square" rtlCol="0">
            <a:spAutoFit/>
          </a:bodyPr>
          <a:lstStyle/>
          <a:p>
            <a:r>
              <a:rPr lang="en-US" sz="3300" dirty="0" smtClean="0">
                <a:solidFill>
                  <a:schemeClr val="tx1">
                    <a:lumMod val="75000"/>
                    <a:lumOff val="25000"/>
                  </a:schemeClr>
                </a:solidFill>
                <a:latin typeface="Bradley Hand ITC TT-Bold"/>
                <a:cs typeface="Bradley Hand ITC TT-Bold"/>
              </a:rPr>
              <a:t>Paragraph structure</a:t>
            </a:r>
            <a:endParaRPr lang="en-US" sz="3300" dirty="0">
              <a:solidFill>
                <a:schemeClr val="tx1">
                  <a:lumMod val="75000"/>
                  <a:lumOff val="25000"/>
                </a:schemeClr>
              </a:solidFill>
              <a:latin typeface="Bradley Hand ITC TT-Bold"/>
              <a:cs typeface="Bradley Hand ITC TT-Bold"/>
            </a:endParaRPr>
          </a:p>
        </p:txBody>
      </p:sp>
      <p:sp>
        <p:nvSpPr>
          <p:cNvPr id="7" name="TextBox 6"/>
          <p:cNvSpPr txBox="1"/>
          <p:nvPr/>
        </p:nvSpPr>
        <p:spPr>
          <a:xfrm>
            <a:off x="1828800" y="2895600"/>
            <a:ext cx="3962400" cy="600164"/>
          </a:xfrm>
          <a:prstGeom prst="rect">
            <a:avLst/>
          </a:prstGeom>
          <a:noFill/>
        </p:spPr>
        <p:txBody>
          <a:bodyPr wrap="square" rtlCol="0">
            <a:spAutoFit/>
          </a:bodyPr>
          <a:lstStyle/>
          <a:p>
            <a:r>
              <a:rPr lang="en-US" sz="3300" dirty="0" smtClean="0">
                <a:solidFill>
                  <a:schemeClr val="tx1">
                    <a:lumMod val="75000"/>
                    <a:lumOff val="25000"/>
                  </a:schemeClr>
                </a:solidFill>
                <a:latin typeface="Bradley Hand ITC TT-Bold"/>
                <a:cs typeface="Bradley Hand ITC TT-Bold"/>
              </a:rPr>
              <a:t>Defend a thesis</a:t>
            </a:r>
            <a:endParaRPr lang="en-US" sz="3300" dirty="0">
              <a:solidFill>
                <a:schemeClr val="tx1">
                  <a:lumMod val="75000"/>
                  <a:lumOff val="25000"/>
                </a:schemeClr>
              </a:solidFill>
              <a:latin typeface="Bradley Hand ITC TT-Bold"/>
              <a:cs typeface="Bradley Hand ITC TT-Bold"/>
            </a:endParaRPr>
          </a:p>
        </p:txBody>
      </p:sp>
      <p:pic>
        <p:nvPicPr>
          <p:cNvPr id="69634" name="Picture 2"/>
          <p:cNvPicPr>
            <a:picLocks noChangeAspect="1" noChangeArrowheads="1"/>
          </p:cNvPicPr>
          <p:nvPr/>
        </p:nvPicPr>
        <p:blipFill>
          <a:blip r:embed="rId3" cstate="print"/>
          <a:srcRect/>
          <a:stretch>
            <a:fillRect/>
          </a:stretch>
        </p:blipFill>
        <p:spPr bwMode="auto">
          <a:xfrm>
            <a:off x="5486400" y="1828800"/>
            <a:ext cx="2932113" cy="3858317"/>
          </a:xfrm>
          <a:prstGeom prst="rect">
            <a:avLst/>
          </a:prstGeom>
          <a:noFill/>
          <a:ln w="9525">
            <a:noFill/>
            <a:miter lim="800000"/>
            <a:headEnd/>
            <a:tailEnd/>
          </a:ln>
          <a:effectLst/>
        </p:spPr>
      </p:pic>
      <p:pic>
        <p:nvPicPr>
          <p:cNvPr id="37890" name="Picture 2"/>
          <p:cNvPicPr>
            <a:picLocks noChangeAspect="1" noChangeArrowheads="1"/>
          </p:cNvPicPr>
          <p:nvPr/>
        </p:nvPicPr>
        <p:blipFill>
          <a:blip r:embed="rId4" cstate="print"/>
          <a:srcRect/>
          <a:stretch>
            <a:fillRect/>
          </a:stretch>
        </p:blipFill>
        <p:spPr bwMode="auto">
          <a:xfrm>
            <a:off x="838200" y="4114800"/>
            <a:ext cx="914400" cy="848265"/>
          </a:xfrm>
          <a:prstGeom prst="rect">
            <a:avLst/>
          </a:prstGeom>
          <a:noFill/>
          <a:ln w="9525">
            <a:noFill/>
            <a:miter lim="800000"/>
            <a:headEnd/>
            <a:tailEnd/>
          </a:ln>
          <a:effectLst/>
        </p:spPr>
      </p:pic>
      <p:pic>
        <p:nvPicPr>
          <p:cNvPr id="37891" name="Picture 3"/>
          <p:cNvPicPr>
            <a:picLocks noChangeAspect="1" noChangeArrowheads="1"/>
          </p:cNvPicPr>
          <p:nvPr/>
        </p:nvPicPr>
        <p:blipFill>
          <a:blip r:embed="rId5" cstate="print"/>
          <a:srcRect/>
          <a:stretch>
            <a:fillRect/>
          </a:stretch>
        </p:blipFill>
        <p:spPr bwMode="auto">
          <a:xfrm>
            <a:off x="838200" y="2819400"/>
            <a:ext cx="1295400" cy="890777"/>
          </a:xfrm>
          <a:prstGeom prst="rect">
            <a:avLst/>
          </a:prstGeom>
          <a:noFill/>
          <a:ln w="9525">
            <a:noFill/>
            <a:miter lim="800000"/>
            <a:headEnd/>
            <a:tailEnd/>
          </a:ln>
          <a:effectLst/>
        </p:spPr>
      </p:pic>
      <p:pic>
        <p:nvPicPr>
          <p:cNvPr id="9" name="Picture 3"/>
          <p:cNvPicPr>
            <a:picLocks noChangeAspect="1" noChangeArrowheads="1"/>
          </p:cNvPicPr>
          <p:nvPr/>
        </p:nvPicPr>
        <p:blipFill>
          <a:blip r:embed="rId5" cstate="print"/>
          <a:srcRect/>
          <a:stretch>
            <a:fillRect/>
          </a:stretch>
        </p:blipFill>
        <p:spPr bwMode="auto">
          <a:xfrm>
            <a:off x="838200" y="1524000"/>
            <a:ext cx="1295400" cy="89077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a:stretch>
            <a:fillRect/>
          </a:stretch>
        </p:blipFill>
        <p:spPr bwMode="auto">
          <a:xfrm>
            <a:off x="1649709" y="1143000"/>
            <a:ext cx="2971800" cy="4531659"/>
          </a:xfrm>
          <a:prstGeom prst="rect">
            <a:avLst/>
          </a:prstGeom>
          <a:noFill/>
          <a:ln w="9525">
            <a:noFill/>
            <a:miter lim="800000"/>
            <a:headEnd/>
            <a:tailEnd/>
          </a:ln>
          <a:effectLst/>
        </p:spPr>
      </p:pic>
      <p:pic>
        <p:nvPicPr>
          <p:cNvPr id="39939" name="Picture 3"/>
          <p:cNvPicPr>
            <a:picLocks noChangeAspect="1" noChangeArrowheads="1"/>
          </p:cNvPicPr>
          <p:nvPr/>
        </p:nvPicPr>
        <p:blipFill>
          <a:blip r:embed="rId4" cstate="print"/>
          <a:srcRect/>
          <a:stretch>
            <a:fillRect/>
          </a:stretch>
        </p:blipFill>
        <p:spPr bwMode="auto">
          <a:xfrm>
            <a:off x="4876800" y="1066800"/>
            <a:ext cx="3505200" cy="4547656"/>
          </a:xfrm>
          <a:prstGeom prst="rect">
            <a:avLst/>
          </a:prstGeom>
          <a:noFill/>
          <a:ln w="9525">
            <a:noFill/>
            <a:miter lim="800000"/>
            <a:headEnd/>
            <a:tailEnd/>
          </a:ln>
          <a:effectLst/>
        </p:spPr>
      </p:pic>
      <p:pic>
        <p:nvPicPr>
          <p:cNvPr id="39941" name="Picture 5"/>
          <p:cNvPicPr>
            <a:picLocks noChangeAspect="1" noChangeArrowheads="1"/>
          </p:cNvPicPr>
          <p:nvPr/>
        </p:nvPicPr>
        <p:blipFill>
          <a:blip r:embed="rId5" cstate="print"/>
          <a:srcRect/>
          <a:stretch>
            <a:fillRect/>
          </a:stretch>
        </p:blipFill>
        <p:spPr bwMode="auto">
          <a:xfrm>
            <a:off x="4887876" y="1143000"/>
            <a:ext cx="3501558" cy="4495800"/>
          </a:xfrm>
          <a:prstGeom prst="rect">
            <a:avLst/>
          </a:prstGeom>
          <a:noFill/>
          <a:ln w="9525">
            <a:noFill/>
            <a:miter lim="800000"/>
            <a:headEnd/>
            <a:tailEnd/>
          </a:ln>
          <a:effectLst/>
        </p:spPr>
      </p:pic>
      <p:pic>
        <p:nvPicPr>
          <p:cNvPr id="39943" name="Picture 7"/>
          <p:cNvPicPr>
            <a:picLocks noChangeAspect="1" noChangeArrowheads="1"/>
          </p:cNvPicPr>
          <p:nvPr/>
        </p:nvPicPr>
        <p:blipFill>
          <a:blip r:embed="rId6" cstate="print"/>
          <a:srcRect/>
          <a:stretch>
            <a:fillRect/>
          </a:stretch>
        </p:blipFill>
        <p:spPr bwMode="auto">
          <a:xfrm>
            <a:off x="1752600" y="1567085"/>
            <a:ext cx="2895600" cy="422411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000"/>
                                  </p:stCondLst>
                                  <p:childTnLst>
                                    <p:animEffect transition="out" filter="fade">
                                      <p:cBhvr>
                                        <p:cTn id="6" dur="1000"/>
                                        <p:tgtEl>
                                          <p:spTgt spid="39938"/>
                                        </p:tgtEl>
                                      </p:cBhvr>
                                    </p:animEffect>
                                    <p:set>
                                      <p:cBhvr>
                                        <p:cTn id="7" dur="1" fill="hold">
                                          <p:stCondLst>
                                            <p:cond delay="999"/>
                                          </p:stCondLst>
                                        </p:cTn>
                                        <p:tgtEl>
                                          <p:spTgt spid="39938"/>
                                        </p:tgtEl>
                                        <p:attrNameLst>
                                          <p:attrName>style.visibility</p:attrName>
                                        </p:attrNameLst>
                                      </p:cBhvr>
                                      <p:to>
                                        <p:strVal val="hidden"/>
                                      </p:to>
                                    </p:set>
                                  </p:childTnLst>
                                </p:cTn>
                              </p:par>
                              <p:par>
                                <p:cTn id="8" presetID="10" presetClass="exit" presetSubtype="0" fill="hold" nodeType="withEffect">
                                  <p:stCondLst>
                                    <p:cond delay="2000"/>
                                  </p:stCondLst>
                                  <p:childTnLst>
                                    <p:animEffect transition="out" filter="fade">
                                      <p:cBhvr>
                                        <p:cTn id="9" dur="1000"/>
                                        <p:tgtEl>
                                          <p:spTgt spid="39939"/>
                                        </p:tgtEl>
                                      </p:cBhvr>
                                    </p:animEffect>
                                    <p:set>
                                      <p:cBhvr>
                                        <p:cTn id="10" dur="1" fill="hold">
                                          <p:stCondLst>
                                            <p:cond delay="999"/>
                                          </p:stCondLst>
                                        </p:cTn>
                                        <p:tgtEl>
                                          <p:spTgt spid="39939"/>
                                        </p:tgtEl>
                                        <p:attrNameLst>
                                          <p:attrName>style.visibility</p:attrName>
                                        </p:attrNameLst>
                                      </p:cBhvr>
                                      <p:to>
                                        <p:strVal val="hidden"/>
                                      </p:to>
                                    </p:set>
                                  </p:childTnLst>
                                </p:cTn>
                              </p:par>
                            </p:childTnLst>
                          </p:cTn>
                        </p:par>
                        <p:par>
                          <p:cTn id="11" fill="hold">
                            <p:stCondLst>
                              <p:cond delay="3000"/>
                            </p:stCondLst>
                            <p:childTnLst>
                              <p:par>
                                <p:cTn id="12" presetID="10" presetClass="entr" presetSubtype="0" fill="hold" nodeType="afterEffect">
                                  <p:stCondLst>
                                    <p:cond delay="0"/>
                                  </p:stCondLst>
                                  <p:childTnLst>
                                    <p:set>
                                      <p:cBhvr>
                                        <p:cTn id="13" dur="1" fill="hold">
                                          <p:stCondLst>
                                            <p:cond delay="0"/>
                                          </p:stCondLst>
                                        </p:cTn>
                                        <p:tgtEl>
                                          <p:spTgt spid="39943"/>
                                        </p:tgtEl>
                                        <p:attrNameLst>
                                          <p:attrName>style.visibility</p:attrName>
                                        </p:attrNameLst>
                                      </p:cBhvr>
                                      <p:to>
                                        <p:strVal val="visible"/>
                                      </p:to>
                                    </p:set>
                                    <p:animEffect transition="in" filter="fade">
                                      <p:cBhvr>
                                        <p:cTn id="14" dur="1000"/>
                                        <p:tgtEl>
                                          <p:spTgt spid="39943"/>
                                        </p:tgtEl>
                                      </p:cBhvr>
                                    </p:animEffect>
                                  </p:childTnLst>
                                </p:cTn>
                              </p:par>
                              <p:par>
                                <p:cTn id="15" presetID="10" presetClass="entr" presetSubtype="0" fill="hold" nodeType="withEffect">
                                  <p:stCondLst>
                                    <p:cond delay="0"/>
                                  </p:stCondLst>
                                  <p:childTnLst>
                                    <p:set>
                                      <p:cBhvr>
                                        <p:cTn id="16" dur="1" fill="hold">
                                          <p:stCondLst>
                                            <p:cond delay="0"/>
                                          </p:stCondLst>
                                        </p:cTn>
                                        <p:tgtEl>
                                          <p:spTgt spid="39941"/>
                                        </p:tgtEl>
                                        <p:attrNameLst>
                                          <p:attrName>style.visibility</p:attrName>
                                        </p:attrNameLst>
                                      </p:cBhvr>
                                      <p:to>
                                        <p:strVal val="visible"/>
                                      </p:to>
                                    </p:set>
                                    <p:animEffect transition="in" filter="fade">
                                      <p:cBhvr>
                                        <p:cTn id="17" dur="10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98CA32"/>
        </a:solidFill>
        <a:effectLst/>
      </p:bgPr>
    </p:bg>
    <p:spTree>
      <p:nvGrpSpPr>
        <p:cNvPr id="1" name=""/>
        <p:cNvGrpSpPr/>
        <p:nvPr/>
      </p:nvGrpSpPr>
      <p:grpSpPr>
        <a:xfrm>
          <a:off x="0" y="0"/>
          <a:ext cx="0" cy="0"/>
          <a:chOff x="0" y="0"/>
          <a:chExt cx="0" cy="0"/>
        </a:xfrm>
      </p:grpSpPr>
      <p:sp>
        <p:nvSpPr>
          <p:cNvPr id="3" name="Cloud Callout 2"/>
          <p:cNvSpPr/>
          <p:nvPr/>
        </p:nvSpPr>
        <p:spPr>
          <a:xfrm>
            <a:off x="533400" y="0"/>
            <a:ext cx="8610600" cy="5715000"/>
          </a:xfrm>
          <a:prstGeom prst="cloudCallout">
            <a:avLst>
              <a:gd name="adj1" fmla="val -50121"/>
              <a:gd name="adj2" fmla="val 56381"/>
            </a:avLst>
          </a:prstGeom>
          <a:gradFill>
            <a:gsLst>
              <a:gs pos="52000">
                <a:schemeClr val="accent1">
                  <a:tint val="100000"/>
                  <a:shade val="100000"/>
                  <a:satMod val="130000"/>
                </a:schemeClr>
              </a:gs>
              <a:gs pos="100000">
                <a:schemeClr val="accent1">
                  <a:tint val="50000"/>
                  <a:shade val="100000"/>
                  <a:satMod val="350000"/>
                </a:schemeClr>
              </a:gs>
            </a:gsLst>
            <a:lin ang="17340000" scaled="0"/>
          </a:gra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solidFill>
                <a:srgbClr val="1F497D"/>
              </a:solidFill>
            </a:endParaRPr>
          </a:p>
        </p:txBody>
      </p:sp>
      <p:sp>
        <p:nvSpPr>
          <p:cNvPr id="6" name="Title 1"/>
          <p:cNvSpPr txBox="1">
            <a:spLocks/>
          </p:cNvSpPr>
          <p:nvPr/>
        </p:nvSpPr>
        <p:spPr>
          <a:xfrm>
            <a:off x="1447800" y="609600"/>
            <a:ext cx="7620000" cy="4495800"/>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7500" dirty="0" smtClean="0">
                <a:solidFill>
                  <a:schemeClr val="tx2">
                    <a:lumMod val="20000"/>
                    <a:lumOff val="80000"/>
                  </a:schemeClr>
                </a:solidFill>
                <a:latin typeface="Gill Sans"/>
                <a:ea typeface="+mj-ea"/>
                <a:cs typeface="Gill Sans"/>
              </a:rPr>
              <a:t>Why do we have to </a:t>
            </a:r>
            <a:r>
              <a:rPr lang="en-US" sz="7500" dirty="0" smtClean="0">
                <a:solidFill>
                  <a:schemeClr val="bg1"/>
                </a:solidFill>
                <a:latin typeface="Gill Sans"/>
                <a:ea typeface="+mj-ea"/>
                <a:cs typeface="Gill Sans"/>
              </a:rPr>
              <a:t>learn</a:t>
            </a:r>
            <a:r>
              <a:rPr lang="en-US" sz="7500" dirty="0" smtClean="0">
                <a:solidFill>
                  <a:schemeClr val="tx2">
                    <a:lumMod val="20000"/>
                    <a:lumOff val="80000"/>
                  </a:schemeClr>
                </a:solidFill>
                <a:latin typeface="Gill Sans"/>
                <a:ea typeface="+mj-ea"/>
                <a:cs typeface="Gill Sans"/>
              </a:rPr>
              <a:t> this?</a:t>
            </a:r>
            <a:endParaRPr kumimoji="0" lang="en-US" sz="7500" i="0" u="none" strike="noStrike" kern="1200" cap="none" spc="0" normalizeH="0" baseline="0" noProof="0" dirty="0" smtClean="0">
              <a:ln>
                <a:noFill/>
              </a:ln>
              <a:solidFill>
                <a:schemeClr val="tx2">
                  <a:lumMod val="20000"/>
                  <a:lumOff val="80000"/>
                </a:schemeClr>
              </a:solidFill>
              <a:effectLst/>
              <a:uLnTx/>
              <a:uFillTx/>
              <a:latin typeface="Gill Sans"/>
              <a:ea typeface="+mj-ea"/>
              <a:cs typeface="Gill Sans"/>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srcRect l="3636" r="4000"/>
          <a:stretch>
            <a:fillRect/>
          </a:stretch>
        </p:blipFill>
        <p:spPr>
          <a:xfrm>
            <a:off x="-533400" y="0"/>
            <a:ext cx="9677400" cy="6858000"/>
          </a:xfrm>
          <a:prstGeom prst="rect">
            <a:avLst/>
          </a:prstGeom>
        </p:spPr>
      </p:pic>
      <p:sp>
        <p:nvSpPr>
          <p:cNvPr id="7" name="TextBox 6"/>
          <p:cNvSpPr txBox="1"/>
          <p:nvPr/>
        </p:nvSpPr>
        <p:spPr>
          <a:xfrm>
            <a:off x="4267200" y="1219200"/>
            <a:ext cx="4648200" cy="1323439"/>
          </a:xfrm>
          <a:prstGeom prst="rect">
            <a:avLst/>
          </a:prstGeom>
          <a:noFill/>
        </p:spPr>
        <p:txBody>
          <a:bodyPr wrap="square" rtlCol="0">
            <a:spAutoFit/>
          </a:bodyPr>
          <a:lstStyle/>
          <a:p>
            <a:pPr algn="ctr"/>
            <a:r>
              <a:rPr lang="en-US" sz="4000" b="1" dirty="0" smtClean="0">
                <a:solidFill>
                  <a:srgbClr val="FFFFFF"/>
                </a:solidFill>
                <a:latin typeface="Candara"/>
                <a:cs typeface="Candara"/>
              </a:rPr>
              <a:t>Average Years of Experience</a:t>
            </a:r>
            <a:endParaRPr lang="en-US" sz="4000" b="1" dirty="0">
              <a:solidFill>
                <a:srgbClr val="FFFFFF"/>
              </a:solidFill>
              <a:latin typeface="Candara"/>
              <a:cs typeface="Candara"/>
            </a:endParaRPr>
          </a:p>
        </p:txBody>
      </p:sp>
      <p:sp>
        <p:nvSpPr>
          <p:cNvPr id="10" name="Text Placeholder 9"/>
          <p:cNvSpPr>
            <a:spLocks noGrp="1"/>
          </p:cNvSpPr>
          <p:nvPr>
            <p:ph type="body" idx="1"/>
          </p:nvPr>
        </p:nvSpPr>
        <p:spPr>
          <a:xfrm>
            <a:off x="5029200" y="3124200"/>
            <a:ext cx="3962400" cy="609600"/>
          </a:xfrm>
        </p:spPr>
        <p:txBody>
          <a:bodyPr>
            <a:normAutofit/>
          </a:bodyPr>
          <a:lstStyle/>
          <a:p>
            <a:r>
              <a:rPr lang="en-US" sz="3400" dirty="0" smtClean="0">
                <a:solidFill>
                  <a:srgbClr val="FFFFFF"/>
                </a:solidFill>
              </a:rPr>
              <a:t>SY 2007-2008:   2</a:t>
            </a:r>
            <a:endParaRPr lang="en-US" sz="3400" dirty="0">
              <a:solidFill>
                <a:srgbClr val="FFFFFF"/>
              </a:solidFill>
            </a:endParaRPr>
          </a:p>
        </p:txBody>
      </p:sp>
      <p:sp>
        <p:nvSpPr>
          <p:cNvPr id="12" name="Text Placeholder 11"/>
          <p:cNvSpPr>
            <a:spLocks noGrp="1"/>
          </p:cNvSpPr>
          <p:nvPr>
            <p:ph type="body" sz="quarter" idx="3"/>
          </p:nvPr>
        </p:nvSpPr>
        <p:spPr>
          <a:xfrm>
            <a:off x="5029200" y="2590800"/>
            <a:ext cx="3657600" cy="609600"/>
          </a:xfrm>
        </p:spPr>
        <p:txBody>
          <a:bodyPr>
            <a:noAutofit/>
          </a:bodyPr>
          <a:lstStyle/>
          <a:p>
            <a:r>
              <a:rPr lang="en-US" sz="3400" dirty="0" smtClean="0">
                <a:solidFill>
                  <a:srgbClr val="FFFFFF"/>
                </a:solidFill>
              </a:rPr>
              <a:t>SY 1987-1988:   15</a:t>
            </a:r>
            <a:endParaRPr lang="en-US" sz="3400" dirty="0">
              <a:solidFill>
                <a:srgbClr val="FFFFFF"/>
              </a:solidFill>
            </a:endParaRPr>
          </a:p>
        </p:txBody>
      </p:sp>
      <p:sp>
        <p:nvSpPr>
          <p:cNvPr id="14" name="Rectangle 13"/>
          <p:cNvSpPr/>
          <p:nvPr/>
        </p:nvSpPr>
        <p:spPr>
          <a:xfrm>
            <a:off x="457200" y="5105400"/>
            <a:ext cx="8686800" cy="17526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solidFill>
                <a:srgbClr val="FFFFFF"/>
              </a:solidFill>
            </a:endParaRPr>
          </a:p>
        </p:txBody>
      </p:sp>
      <p:sp>
        <p:nvSpPr>
          <p:cNvPr id="4" name="Title 1"/>
          <p:cNvSpPr txBox="1">
            <a:spLocks/>
          </p:cNvSpPr>
          <p:nvPr/>
        </p:nvSpPr>
        <p:spPr>
          <a:xfrm>
            <a:off x="228600" y="4876800"/>
            <a:ext cx="8915400" cy="1981200"/>
          </a:xfrm>
          <a:prstGeom prst="rect">
            <a:avLst/>
          </a:prstGeom>
        </p:spPr>
        <p:txBody>
          <a:bodyPr>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z="12000" dirty="0" smtClean="0">
                <a:solidFill>
                  <a:schemeClr val="tx2"/>
                </a:solidFill>
                <a:effectLst>
                  <a:outerShdw blurRad="50800" dist="50800" dir="2700000">
                    <a:srgbClr val="000000">
                      <a:alpha val="43000"/>
                    </a:srgbClr>
                  </a:outerShdw>
                </a:effectLst>
                <a:latin typeface="Myriad Pro Semibold"/>
                <a:ea typeface="+mj-ea"/>
                <a:cs typeface="Myriad Pro Semibold"/>
              </a:rPr>
              <a:t>Teacher Gap</a:t>
            </a:r>
          </a:p>
          <a:p>
            <a:pPr marL="0" marR="0" lvl="0" indent="0" algn="r" defTabSz="914400" rtl="0" eaLnBrk="1" fontAlgn="auto" latinLnBrk="0" hangingPunct="1">
              <a:lnSpc>
                <a:spcPct val="100000"/>
              </a:lnSpc>
              <a:spcBef>
                <a:spcPct val="0"/>
              </a:spcBef>
              <a:spcAft>
                <a:spcPts val="0"/>
              </a:spcAft>
              <a:buClrTx/>
              <a:buSzTx/>
              <a:buFontTx/>
              <a:buNone/>
              <a:tabLst/>
              <a:defRPr/>
            </a:pPr>
            <a:endParaRPr lang="en-US" sz="9000" dirty="0" smtClean="0">
              <a:solidFill>
                <a:schemeClr val="tx2"/>
              </a:solidFill>
              <a:latin typeface="Myriad Pro Semibold"/>
              <a:ea typeface="+mj-ea"/>
              <a:cs typeface="Myriad Pro Semibold"/>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stretch>
            <a:fillRect/>
          </a:stretch>
        </p:blipFill>
        <p:spPr>
          <a:xfrm>
            <a:off x="762000" y="228600"/>
            <a:ext cx="7467600" cy="5848749"/>
          </a:xfrm>
          <a:prstGeom prst="rect">
            <a:avLst/>
          </a:prstGeom>
        </p:spPr>
      </p:pic>
      <p:sp>
        <p:nvSpPr>
          <p:cNvPr id="10" name="TextBox 9"/>
          <p:cNvSpPr txBox="1"/>
          <p:nvPr/>
        </p:nvSpPr>
        <p:spPr>
          <a:xfrm>
            <a:off x="-76200" y="6248400"/>
            <a:ext cx="9144000" cy="430887"/>
          </a:xfrm>
          <a:prstGeom prst="rect">
            <a:avLst/>
          </a:prstGeom>
          <a:noFill/>
        </p:spPr>
        <p:txBody>
          <a:bodyPr wrap="square" rtlCol="0">
            <a:spAutoFit/>
          </a:bodyPr>
          <a:lstStyle/>
          <a:p>
            <a:pPr algn="r"/>
            <a:r>
              <a:rPr lang="en-US" sz="2200" dirty="0" smtClean="0"/>
              <a:t>Alliance for Excellent Education, </a:t>
            </a:r>
            <a:r>
              <a:rPr lang="en-US" sz="2200" i="1" dirty="0" smtClean="0"/>
              <a:t>The Online Learning Imperative, </a:t>
            </a:r>
            <a:r>
              <a:rPr lang="en-US" sz="2200" dirty="0" smtClean="0"/>
              <a:t>June 2010 </a:t>
            </a:r>
            <a:endParaRPr lang="en-US" sz="22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0" y="0"/>
            <a:ext cx="7086600" cy="6858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65000" b="1" dirty="0" smtClean="0">
                <a:solidFill>
                  <a:srgbClr val="C6F182"/>
                </a:solidFill>
                <a:latin typeface="Gill Sans"/>
                <a:ea typeface="+mj-ea"/>
                <a:cs typeface="Gill Sans"/>
              </a:rPr>
              <a:t>“</a:t>
            </a:r>
            <a:endParaRPr kumimoji="0" lang="en-US" sz="65000" b="1"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457200" y="1066800"/>
            <a:ext cx="9144000" cy="54864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7500" dirty="0" smtClean="0">
                <a:solidFill>
                  <a:srgbClr val="3E5E0C"/>
                </a:solidFill>
                <a:latin typeface="Gill Sans"/>
                <a:ea typeface="+mj-ea"/>
                <a:cs typeface="Gill Sans"/>
              </a:rPr>
              <a:t>We can’t just recruit our way out of this challenge.</a:t>
            </a:r>
            <a:endParaRPr kumimoji="0" lang="en-US" sz="7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FLVS_Logo_line.eps"/>
          <p:cNvPicPr>
            <a:picLocks noChangeAspect="1"/>
          </p:cNvPicPr>
          <p:nvPr/>
        </p:nvPicPr>
        <p:blipFill>
          <a:blip r:embed="rId3" cstate="print"/>
          <a:stretch>
            <a:fillRect/>
          </a:stretch>
        </p:blipFill>
        <p:spPr>
          <a:xfrm>
            <a:off x="762000" y="609600"/>
            <a:ext cx="4073145" cy="1447800"/>
          </a:xfrm>
          <a:prstGeom prst="rect">
            <a:avLst/>
          </a:prstGeom>
        </p:spPr>
      </p:pic>
      <p:pic>
        <p:nvPicPr>
          <p:cNvPr id="3" name="Picture 2"/>
          <p:cNvPicPr>
            <a:picLocks noChangeAspect="1"/>
          </p:cNvPicPr>
          <p:nvPr/>
        </p:nvPicPr>
        <p:blipFill>
          <a:blip r:embed="rId4" cstate="print"/>
          <a:stretch>
            <a:fillRect/>
          </a:stretch>
        </p:blipFill>
        <p:spPr>
          <a:xfrm>
            <a:off x="5051852" y="4419600"/>
            <a:ext cx="4092148" cy="1250950"/>
          </a:xfrm>
          <a:prstGeom prst="rect">
            <a:avLst/>
          </a:prstGeom>
        </p:spPr>
      </p:pic>
      <p:pic>
        <p:nvPicPr>
          <p:cNvPr id="5" name="Picture 4"/>
          <p:cNvPicPr>
            <a:picLocks noChangeAspect="1"/>
          </p:cNvPicPr>
          <p:nvPr/>
        </p:nvPicPr>
        <p:blipFill>
          <a:blip r:embed="rId5" cstate="print"/>
          <a:stretch>
            <a:fillRect/>
          </a:stretch>
        </p:blipFill>
        <p:spPr>
          <a:xfrm>
            <a:off x="685800" y="4343400"/>
            <a:ext cx="2530465" cy="1865443"/>
          </a:xfrm>
          <a:prstGeom prst="rect">
            <a:avLst/>
          </a:prstGeom>
        </p:spPr>
      </p:pic>
      <p:pic>
        <p:nvPicPr>
          <p:cNvPr id="7" name="Picture 6"/>
          <p:cNvPicPr>
            <a:picLocks noChangeAspect="1"/>
          </p:cNvPicPr>
          <p:nvPr/>
        </p:nvPicPr>
        <p:blipFill>
          <a:blip r:embed="rId6" cstate="print"/>
          <a:stretch>
            <a:fillRect/>
          </a:stretch>
        </p:blipFill>
        <p:spPr>
          <a:xfrm>
            <a:off x="5638800" y="710184"/>
            <a:ext cx="2715491" cy="1194816"/>
          </a:xfrm>
          <a:prstGeom prst="rect">
            <a:avLst/>
          </a:prstGeom>
        </p:spPr>
      </p:pic>
      <p:pic>
        <p:nvPicPr>
          <p:cNvPr id="8" name="Picture 7"/>
          <p:cNvPicPr>
            <a:picLocks noChangeAspect="1"/>
          </p:cNvPicPr>
          <p:nvPr/>
        </p:nvPicPr>
        <p:blipFill>
          <a:blip r:embed="rId7" cstate="print"/>
          <a:stretch>
            <a:fillRect/>
          </a:stretch>
        </p:blipFill>
        <p:spPr>
          <a:xfrm>
            <a:off x="2819401" y="2436962"/>
            <a:ext cx="3581400" cy="177943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rot="5400000">
            <a:off x="-1181100" y="1181100"/>
            <a:ext cx="6858000" cy="4495800"/>
          </a:xfrm>
          <a:prstGeom prst="rect">
            <a:avLst/>
          </a:prstGeom>
          <a:gradFill>
            <a:gsLst>
              <a:gs pos="0">
                <a:srgbClr val="4186D8"/>
              </a:gs>
              <a:gs pos="100000">
                <a:schemeClr val="accent1">
                  <a:tint val="50000"/>
                  <a:shade val="100000"/>
                  <a:satMod val="350000"/>
                </a:schemeClr>
              </a:gs>
            </a:gsLst>
            <a:lin ang="1008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txBox="1">
            <a:spLocks/>
          </p:cNvSpPr>
          <p:nvPr/>
        </p:nvSpPr>
        <p:spPr>
          <a:xfrm rot="16200000">
            <a:off x="3429000" y="1066800"/>
            <a:ext cx="6858000" cy="4724400"/>
          </a:xfrm>
          <a:prstGeom prst="rect">
            <a:avLst/>
          </a:prstGeom>
          <a:gradFill flip="none" rotWithShape="1">
            <a:gsLst>
              <a:gs pos="46000">
                <a:srgbClr val="9FC731"/>
              </a:gs>
              <a:gs pos="96000">
                <a:srgbClr val="8AAC2B"/>
              </a:gs>
            </a:gsLst>
            <a:lin ang="5400000" scaled="0"/>
            <a:tileRect/>
          </a:gradFill>
        </p:spPr>
        <p:style>
          <a:lnRef idx="0">
            <a:schemeClr val="accent3"/>
          </a:lnRef>
          <a:fillRef idx="3">
            <a:schemeClr val="accent3"/>
          </a:fillRef>
          <a:effectRef idx="3">
            <a:schemeClr val="accent3"/>
          </a:effectRef>
          <a:fontRef idx="minor">
            <a:schemeClr val="lt1"/>
          </a:fontRef>
        </p:style>
        <p:txBody>
          <a:bodyPr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13000" u="none" strike="noStrike" kern="1200" cap="none" spc="0" normalizeH="0" baseline="0" noProof="0" dirty="0" smtClean="0">
              <a:ln>
                <a:noFill/>
              </a:ln>
              <a:solidFill>
                <a:schemeClr val="bg1"/>
              </a:solidFill>
              <a:effectLst/>
              <a:uLnTx/>
              <a:uFillTx/>
              <a:latin typeface="Myriad Pro Semibold"/>
              <a:ea typeface="+mj-ea"/>
              <a:cs typeface="Myriad Pro Semibold"/>
            </a:endParaRPr>
          </a:p>
        </p:txBody>
      </p:sp>
      <p:sp>
        <p:nvSpPr>
          <p:cNvPr id="16" name="TextBox 15"/>
          <p:cNvSpPr txBox="1"/>
          <p:nvPr/>
        </p:nvSpPr>
        <p:spPr>
          <a:xfrm>
            <a:off x="4800600" y="2719626"/>
            <a:ext cx="3810000" cy="938719"/>
          </a:xfrm>
          <a:prstGeom prst="rect">
            <a:avLst/>
          </a:prstGeom>
          <a:noFill/>
        </p:spPr>
        <p:txBody>
          <a:bodyPr wrap="square" rtlCol="0">
            <a:spAutoFit/>
          </a:bodyPr>
          <a:lstStyle/>
          <a:p>
            <a:r>
              <a:rPr lang="en-US" sz="5500" b="1" dirty="0" smtClean="0">
                <a:solidFill>
                  <a:schemeClr val="accent3">
                    <a:lumMod val="50000"/>
                  </a:schemeClr>
                </a:solidFill>
                <a:latin typeface="Myriad Pro"/>
                <a:cs typeface="Myriad Pro"/>
              </a:rPr>
              <a:t>Education</a:t>
            </a:r>
          </a:p>
        </p:txBody>
      </p:sp>
      <p:sp>
        <p:nvSpPr>
          <p:cNvPr id="7" name="Left-Right Arrow 6"/>
          <p:cNvSpPr/>
          <p:nvPr/>
        </p:nvSpPr>
        <p:spPr>
          <a:xfrm>
            <a:off x="457201" y="4267200"/>
            <a:ext cx="7848600" cy="2438399"/>
          </a:xfrm>
          <a:prstGeom prst="leftRightArrow">
            <a:avLst/>
          </a:prstGeom>
          <a:gradFill>
            <a:gsLst>
              <a:gs pos="47000">
                <a:schemeClr val="tx2"/>
              </a:gs>
              <a:gs pos="100000">
                <a:schemeClr val="accent1">
                  <a:tint val="50000"/>
                  <a:shade val="100000"/>
                  <a:satMod val="350000"/>
                </a:schemeClr>
              </a:gs>
            </a:gsLst>
          </a:gradFill>
          <a:ln/>
        </p:spPr>
        <p:style>
          <a:lnRef idx="1">
            <a:schemeClr val="accent1"/>
          </a:lnRef>
          <a:fillRef idx="3">
            <a:schemeClr val="accent1"/>
          </a:fillRef>
          <a:effectRef idx="2">
            <a:schemeClr val="accent1"/>
          </a:effectRef>
          <a:fontRef idx="minor">
            <a:schemeClr val="lt1"/>
          </a:fontRef>
        </p:style>
      </p:sp>
      <p:pic>
        <p:nvPicPr>
          <p:cNvPr id="9" name="Picture 8" descr="FLVS_Logo_line.eps"/>
          <p:cNvPicPr>
            <a:picLocks noChangeAspect="1"/>
          </p:cNvPicPr>
          <p:nvPr/>
        </p:nvPicPr>
        <p:blipFill>
          <a:blip r:embed="rId3" cstate="print"/>
          <a:stretch>
            <a:fillRect/>
          </a:stretch>
        </p:blipFill>
        <p:spPr>
          <a:xfrm>
            <a:off x="194055" y="2438400"/>
            <a:ext cx="4073145" cy="1447800"/>
          </a:xfrm>
          <a:prstGeom prst="rect">
            <a:avLst/>
          </a:prstGeom>
        </p:spPr>
      </p:pic>
      <p:sp>
        <p:nvSpPr>
          <p:cNvPr id="10" name="TextBox 9"/>
          <p:cNvSpPr txBox="1"/>
          <p:nvPr/>
        </p:nvSpPr>
        <p:spPr>
          <a:xfrm>
            <a:off x="5105400" y="2186226"/>
            <a:ext cx="3810000" cy="861774"/>
          </a:xfrm>
          <a:prstGeom prst="rect">
            <a:avLst/>
          </a:prstGeom>
          <a:noFill/>
        </p:spPr>
        <p:txBody>
          <a:bodyPr wrap="square" rtlCol="0">
            <a:spAutoFit/>
          </a:bodyPr>
          <a:lstStyle/>
          <a:p>
            <a:r>
              <a:rPr lang="en-US" sz="5000" dirty="0" smtClean="0">
                <a:solidFill>
                  <a:schemeClr val="bg1"/>
                </a:solidFill>
                <a:latin typeface="Myriad Pro"/>
                <a:cs typeface="Myriad Pro"/>
              </a:rPr>
              <a:t>Higher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F7901E"/>
        </a:solidFill>
        <a:effectLst/>
      </p:bgPr>
    </p:bg>
    <p:spTree>
      <p:nvGrpSpPr>
        <p:cNvPr id="1" name=""/>
        <p:cNvGrpSpPr/>
        <p:nvPr/>
      </p:nvGrpSpPr>
      <p:grpSpPr>
        <a:xfrm>
          <a:off x="0" y="0"/>
          <a:ext cx="0" cy="0"/>
          <a:chOff x="0" y="0"/>
          <a:chExt cx="0" cy="0"/>
        </a:xfrm>
      </p:grpSpPr>
      <p:pic>
        <p:nvPicPr>
          <p:cNvPr id="5" name="Picture 4" descr="Image_Slide-22.png"/>
          <p:cNvPicPr>
            <a:picLocks noChangeAspect="1"/>
          </p:cNvPicPr>
          <p:nvPr/>
        </p:nvPicPr>
        <p:blipFill>
          <a:blip r:embed="rId3" cstate="print"/>
          <a:stretch>
            <a:fillRect/>
          </a:stretch>
        </p:blipFill>
        <p:spPr>
          <a:xfrm>
            <a:off x="5469157" y="1239838"/>
            <a:ext cx="3827243" cy="5999162"/>
          </a:xfrm>
          <a:prstGeom prst="rect">
            <a:avLst/>
          </a:prstGeom>
        </p:spPr>
      </p:pic>
      <p:sp>
        <p:nvSpPr>
          <p:cNvPr id="4" name="Rectangle 3"/>
          <p:cNvSpPr/>
          <p:nvPr/>
        </p:nvSpPr>
        <p:spPr>
          <a:xfrm>
            <a:off x="116719" y="508000"/>
            <a:ext cx="4225080" cy="5360535"/>
          </a:xfrm>
          <a:prstGeom prst="rect">
            <a:avLst/>
          </a:prstGeom>
        </p:spPr>
        <p:txBody>
          <a:bodyPr vert="horz" wrap="none" lIns="0" tIns="0" rIns="0" bIns="0" anchor="b">
            <a:noAutofit/>
          </a:bodyPr>
          <a:lstStyle/>
          <a:p>
            <a:r>
              <a:rPr lang="en-US" sz="45000" b="1" kern="0" dirty="0" smtClean="0">
                <a:solidFill>
                  <a:srgbClr val="DC7805"/>
                </a:solidFill>
                <a:latin typeface="Gill Sans"/>
                <a:cs typeface="Gill Sans"/>
              </a:rPr>
              <a:t>“</a:t>
            </a:r>
            <a:endParaRPr lang="en-US" sz="45000" b="1" kern="0" dirty="0">
              <a:solidFill>
                <a:srgbClr val="DC7805"/>
              </a:solidFill>
              <a:latin typeface="Gill Sans"/>
              <a:cs typeface="Gill Sans"/>
            </a:endParaRPr>
          </a:p>
        </p:txBody>
      </p:sp>
      <p:sp>
        <p:nvSpPr>
          <p:cNvPr id="2" name="Title 1"/>
          <p:cNvSpPr>
            <a:spLocks noGrp="1"/>
          </p:cNvSpPr>
          <p:nvPr>
            <p:ph type="title"/>
          </p:nvPr>
        </p:nvSpPr>
        <p:spPr>
          <a:xfrm>
            <a:off x="546035" y="728132"/>
            <a:ext cx="6007166" cy="5821361"/>
          </a:xfrm>
        </p:spPr>
        <p:txBody>
          <a:bodyPr>
            <a:noAutofit/>
          </a:bodyPr>
          <a:lstStyle/>
          <a:p>
            <a:pPr algn="l"/>
            <a:r>
              <a:rPr lang="en-US" sz="4500" dirty="0" smtClean="0">
                <a:solidFill>
                  <a:srgbClr val="FFFEDA"/>
                </a:solidFill>
                <a:effectLst>
                  <a:outerShdw blurRad="50800" dist="38100" dir="2700000">
                    <a:srgbClr val="000000">
                      <a:alpha val="43000"/>
                    </a:srgbClr>
                  </a:outerShdw>
                </a:effectLst>
                <a:latin typeface="Gill Sans"/>
                <a:cs typeface="Gill Sans"/>
              </a:rPr>
              <a:t>You’ll learn a wide range of subjects quickly and at a time of day that suits you; …more like playing an electronic game. </a:t>
            </a:r>
            <a:endParaRPr lang="en-US" sz="4500" dirty="0">
              <a:solidFill>
                <a:srgbClr val="FFFEDA"/>
              </a:solidFill>
              <a:effectLst>
                <a:outerShdw blurRad="50800" dist="38100" dir="2700000">
                  <a:srgbClr val="000000">
                    <a:alpha val="43000"/>
                  </a:srgbClr>
                </a:outerShdw>
              </a:effectLst>
              <a:latin typeface="Gill Sans"/>
              <a:cs typeface="Gill Sans"/>
            </a:endParaRPr>
          </a:p>
        </p:txBody>
      </p:sp>
      <p:sp>
        <p:nvSpPr>
          <p:cNvPr id="6" name="Rectangle 5"/>
          <p:cNvSpPr/>
          <p:nvPr/>
        </p:nvSpPr>
        <p:spPr>
          <a:xfrm>
            <a:off x="284166" y="5288340"/>
            <a:ext cx="2763834" cy="1569660"/>
          </a:xfrm>
          <a:prstGeom prst="rect">
            <a:avLst/>
          </a:prstGeom>
        </p:spPr>
        <p:txBody>
          <a:bodyPr wrap="none">
            <a:spAutoFit/>
          </a:bodyPr>
          <a:lstStyle/>
          <a:p>
            <a:r>
              <a:rPr lang="en-US" sz="9600" b="1" spc="-300" dirty="0" smtClean="0">
                <a:solidFill>
                  <a:schemeClr val="bg2"/>
                </a:solidFill>
                <a:effectLst>
                  <a:outerShdw blurRad="50800" dist="38100" dir="2700000">
                    <a:srgbClr val="000000">
                      <a:alpha val="43000"/>
                    </a:srgbClr>
                  </a:outerShdw>
                </a:effectLst>
                <a:latin typeface="Myriad Pro"/>
                <a:cs typeface="Myriad Pro"/>
              </a:rPr>
              <a:t>1981</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0" y="0"/>
            <a:ext cx="9448800" cy="3429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3000" dirty="0" smtClean="0">
                <a:solidFill>
                  <a:srgbClr val="C6F182"/>
                </a:solidFill>
                <a:latin typeface="Gill Sans"/>
                <a:ea typeface="+mj-ea"/>
                <a:cs typeface="Gill Sans"/>
              </a:rPr>
              <a:t>STRUCTURE</a:t>
            </a:r>
            <a:endParaRPr kumimoji="0" lang="en-US" sz="1300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1524000" y="1981200"/>
            <a:ext cx="4572000" cy="2362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500" dirty="0" smtClean="0">
                <a:solidFill>
                  <a:srgbClr val="3E5E0C"/>
                </a:solidFill>
                <a:latin typeface="Gill Sans"/>
                <a:ea typeface="+mj-ea"/>
                <a:cs typeface="Gill Sans"/>
              </a:rPr>
              <a:t>h</a:t>
            </a:r>
            <a:r>
              <a:rPr lang="en-US" sz="12500" noProof="0" dirty="0" err="1" smtClean="0">
                <a:solidFill>
                  <a:srgbClr val="3E5E0C"/>
                </a:solidFill>
                <a:latin typeface="Gill Sans"/>
                <a:ea typeface="+mj-ea"/>
                <a:cs typeface="Gill Sans"/>
              </a:rPr>
              <a:t>ow</a:t>
            </a:r>
            <a:endParaRPr kumimoji="0" lang="en-US" sz="12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8" name="Title 1"/>
          <p:cNvSpPr txBox="1">
            <a:spLocks/>
          </p:cNvSpPr>
          <p:nvPr/>
        </p:nvSpPr>
        <p:spPr>
          <a:xfrm>
            <a:off x="3581400" y="3200400"/>
            <a:ext cx="5105400" cy="2362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500" dirty="0" smtClean="0">
                <a:solidFill>
                  <a:srgbClr val="3E5E0C"/>
                </a:solidFill>
                <a:latin typeface="Gill Sans"/>
                <a:ea typeface="+mj-ea"/>
                <a:cs typeface="Gill Sans"/>
              </a:rPr>
              <a:t>w</a:t>
            </a:r>
            <a:r>
              <a:rPr lang="en-US" sz="12500" noProof="0" dirty="0" smtClean="0">
                <a:solidFill>
                  <a:srgbClr val="3E5E0C"/>
                </a:solidFill>
                <a:latin typeface="Gill Sans"/>
                <a:ea typeface="+mj-ea"/>
                <a:cs typeface="Gill Sans"/>
              </a:rPr>
              <a:t>hen</a:t>
            </a:r>
            <a:endParaRPr kumimoji="0" lang="en-US" sz="12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9" name="Title 1"/>
          <p:cNvSpPr txBox="1">
            <a:spLocks/>
          </p:cNvSpPr>
          <p:nvPr/>
        </p:nvSpPr>
        <p:spPr>
          <a:xfrm>
            <a:off x="1219200" y="4495800"/>
            <a:ext cx="7010400" cy="2362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500" noProof="0" dirty="0" smtClean="0">
                <a:solidFill>
                  <a:srgbClr val="3E5E0C"/>
                </a:solidFill>
                <a:latin typeface="Gill Sans"/>
                <a:ea typeface="+mj-ea"/>
                <a:cs typeface="Gill Sans"/>
              </a:rPr>
              <a:t>where</a:t>
            </a:r>
            <a:endParaRPr kumimoji="0" lang="en-US" sz="12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pic>
        <p:nvPicPr>
          <p:cNvPr id="7" name="Picture 6" descr="iStock_000003943432XSmall.jpg"/>
          <p:cNvPicPr>
            <a:picLocks noChangeAspect="1"/>
          </p:cNvPicPr>
          <p:nvPr/>
        </p:nvPicPr>
        <p:blipFill>
          <a:blip r:embed="rId3" cstate="print"/>
          <a:srcRect r="6018"/>
          <a:stretch>
            <a:fillRect/>
          </a:stretch>
        </p:blipFill>
        <p:spPr>
          <a:xfrm>
            <a:off x="4648200" y="457200"/>
            <a:ext cx="4191884" cy="29525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itle 1"/>
          <p:cNvSpPr txBox="1">
            <a:spLocks/>
          </p:cNvSpPr>
          <p:nvPr/>
        </p:nvSpPr>
        <p:spPr>
          <a:xfrm>
            <a:off x="0" y="46482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0" b="1" dirty="0" smtClean="0">
                <a:solidFill>
                  <a:srgbClr val="CBFA87"/>
                </a:solidFill>
                <a:latin typeface="Gill Sans"/>
                <a:ea typeface="+mj-ea"/>
                <a:cs typeface="Gill Sans"/>
              </a:rPr>
              <a:t>LEARNING</a:t>
            </a:r>
            <a:endParaRPr kumimoji="0" lang="en-US" sz="12000" b="1" i="0" u="none" strike="noStrike" kern="1200" cap="none" spc="0" normalizeH="0" baseline="0" noProof="0" dirty="0">
              <a:ln>
                <a:noFill/>
              </a:ln>
              <a:solidFill>
                <a:srgbClr val="CBFA8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1447800" y="3062344"/>
            <a:ext cx="9144000" cy="2881256"/>
          </a:xfrm>
          <a:prstGeom prst="rect">
            <a:avLst/>
          </a:prstGeom>
        </p:spPr>
        <p:txBody>
          <a:bodyPr vert="horz" lIns="91440" tIns="45720" rIns="91440" bIns="45720" rtlCol="0" anchor="ctr">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11000" i="0" u="none" strike="noStrike" kern="1200" cap="none" spc="0" normalizeH="0" baseline="0" noProof="0" smtClean="0">
                <a:ln>
                  <a:noFill/>
                </a:ln>
                <a:solidFill>
                  <a:srgbClr val="CBFA87"/>
                </a:solidFill>
                <a:effectLst/>
                <a:uLnTx/>
                <a:uFillTx/>
                <a:latin typeface="Gill Sans"/>
                <a:ea typeface="+mj-ea"/>
                <a:cs typeface="Gill Sans"/>
              </a:rPr>
              <a:t>BLENDED</a:t>
            </a:r>
            <a:endParaRPr kumimoji="0" lang="en-US" sz="11000" i="0" u="none" strike="noStrike" kern="1200" cap="none" spc="0" normalizeH="0" baseline="0" noProof="0" dirty="0">
              <a:ln>
                <a:noFill/>
              </a:ln>
              <a:solidFill>
                <a:srgbClr val="CBFA87"/>
              </a:solidFill>
              <a:effectLst/>
              <a:uLnTx/>
              <a:uFillTx/>
              <a:latin typeface="Gill Sans"/>
              <a:ea typeface="+mj-ea"/>
              <a:cs typeface="Gill Sans"/>
            </a:endParaRPr>
          </a:p>
        </p:txBody>
      </p:sp>
      <p:sp>
        <p:nvSpPr>
          <p:cNvPr id="8" name="Title 1"/>
          <p:cNvSpPr txBox="1">
            <a:spLocks/>
          </p:cNvSpPr>
          <p:nvPr/>
        </p:nvSpPr>
        <p:spPr>
          <a:xfrm>
            <a:off x="0" y="3048000"/>
            <a:ext cx="9163538" cy="2881256"/>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11000" i="0" u="none" strike="noStrike" kern="1200" cap="none" spc="0" normalizeH="0" baseline="0" noProof="0" dirty="0" smtClean="0">
                <a:ln>
                  <a:noFill/>
                </a:ln>
                <a:solidFill>
                  <a:srgbClr val="3E5E0C"/>
                </a:solidFill>
                <a:effectLst>
                  <a:outerShdw blurRad="50800" dist="38100" dir="2700000">
                    <a:srgbClr val="000000">
                      <a:alpha val="43000"/>
                    </a:srgbClr>
                  </a:outerShdw>
                </a:effectLst>
                <a:uLnTx/>
                <a:uFillTx/>
                <a:latin typeface="Gill Sans"/>
                <a:ea typeface="+mj-ea"/>
                <a:cs typeface="Gill Sans"/>
              </a:rPr>
              <a:t>BLENDED</a:t>
            </a:r>
            <a:endParaRPr kumimoji="0" lang="en-US" sz="110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1828800"/>
            <a:ext cx="98298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25000" b="1" noProof="0" dirty="0" smtClean="0">
                <a:solidFill>
                  <a:srgbClr val="CBFA87"/>
                </a:solidFill>
                <a:latin typeface="Gill Sans"/>
                <a:ea typeface="+mj-ea"/>
                <a:cs typeface="Gill Sans"/>
              </a:rPr>
              <a:t>LABS</a:t>
            </a:r>
            <a:endParaRPr kumimoji="0" lang="en-US" sz="25000" b="1" i="0" u="none" strike="noStrike" kern="1200" cap="none" spc="0" normalizeH="0" baseline="0" noProof="0" dirty="0">
              <a:ln>
                <a:noFill/>
              </a:ln>
              <a:solidFill>
                <a:srgbClr val="CBFA87"/>
              </a:solidFill>
              <a:effectLst>
                <a:outerShdw blurRad="50800" dist="38100" dir="2700000">
                  <a:srgbClr val="000000">
                    <a:alpha val="43000"/>
                  </a:srgbClr>
                </a:outerShdw>
              </a:effectLst>
              <a:uLnTx/>
              <a:uFillTx/>
              <a:latin typeface="Gill Sans"/>
              <a:ea typeface="+mj-ea"/>
              <a:cs typeface="Gill Sans"/>
            </a:endParaRPr>
          </a:p>
        </p:txBody>
      </p:sp>
      <p:sp>
        <p:nvSpPr>
          <p:cNvPr id="8" name="Title 1"/>
          <p:cNvSpPr txBox="1">
            <a:spLocks/>
          </p:cNvSpPr>
          <p:nvPr/>
        </p:nvSpPr>
        <p:spPr>
          <a:xfrm>
            <a:off x="0" y="2452744"/>
            <a:ext cx="9296400" cy="2881256"/>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0500" dirty="0" smtClean="0">
                <a:solidFill>
                  <a:srgbClr val="3E5E0C"/>
                </a:solidFill>
                <a:effectLst>
                  <a:outerShdw blurRad="50800" dist="38100" dir="2700000">
                    <a:srgbClr val="000000">
                      <a:alpha val="43000"/>
                    </a:srgbClr>
                  </a:outerShdw>
                </a:effectLst>
                <a:latin typeface="Gill Sans"/>
                <a:ea typeface="+mj-ea"/>
                <a:cs typeface="Gill Sans"/>
              </a:rPr>
              <a:t>Virtual Learning</a:t>
            </a:r>
            <a:r>
              <a:rPr kumimoji="0" lang="en-US" sz="10500" i="0" u="none" strike="noStrike" kern="1200" cap="none" spc="0" normalizeH="0" baseline="0" noProof="0" dirty="0" smtClean="0">
                <a:ln>
                  <a:noFill/>
                </a:ln>
                <a:solidFill>
                  <a:srgbClr val="3E5E0C"/>
                </a:solidFill>
                <a:effectLst>
                  <a:outerShdw blurRad="50800" dist="38100" dir="2700000">
                    <a:srgbClr val="000000">
                      <a:alpha val="43000"/>
                    </a:srgbClr>
                  </a:outerShdw>
                </a:effectLst>
                <a:uLnTx/>
                <a:uFillTx/>
                <a:latin typeface="Gill Sans"/>
                <a:ea typeface="+mj-ea"/>
                <a:cs typeface="Gill Sans"/>
              </a:rPr>
              <a:t> </a:t>
            </a:r>
            <a:endParaRPr kumimoji="0" lang="en-US" sz="10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1828800"/>
            <a:ext cx="9429262"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0" b="1" noProof="0" dirty="0" smtClean="0">
                <a:solidFill>
                  <a:srgbClr val="CBFA87"/>
                </a:solidFill>
                <a:latin typeface="Gill Sans"/>
                <a:ea typeface="+mj-ea"/>
                <a:cs typeface="Gill Sans"/>
              </a:rPr>
              <a:t>RECOVERY</a:t>
            </a:r>
            <a:endParaRPr kumimoji="0" lang="en-US" sz="12000" b="1" i="0" u="none" strike="noStrike" kern="1200" cap="none" spc="0" normalizeH="0" baseline="0" noProof="0" dirty="0">
              <a:ln>
                <a:noFill/>
              </a:ln>
              <a:solidFill>
                <a:srgbClr val="CBFA87"/>
              </a:solidFill>
              <a:effectLst>
                <a:outerShdw blurRad="50800" dist="38100" dir="2700000">
                  <a:srgbClr val="000000">
                    <a:alpha val="43000"/>
                  </a:srgbClr>
                </a:outerShdw>
              </a:effectLst>
              <a:uLnTx/>
              <a:uFillTx/>
              <a:latin typeface="Gill Sans"/>
              <a:ea typeface="+mj-ea"/>
              <a:cs typeface="Gill Sans"/>
            </a:endParaRPr>
          </a:p>
        </p:txBody>
      </p:sp>
      <p:sp>
        <p:nvSpPr>
          <p:cNvPr id="8" name="Title 1"/>
          <p:cNvSpPr txBox="1">
            <a:spLocks/>
          </p:cNvSpPr>
          <p:nvPr/>
        </p:nvSpPr>
        <p:spPr>
          <a:xfrm>
            <a:off x="-19538" y="623944"/>
            <a:ext cx="9163538" cy="2881256"/>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0500" dirty="0" smtClean="0">
                <a:solidFill>
                  <a:srgbClr val="3E5E0C"/>
                </a:solidFill>
                <a:effectLst>
                  <a:outerShdw blurRad="50800" dist="38100" dir="2700000">
                    <a:srgbClr val="000000">
                      <a:alpha val="43000"/>
                    </a:srgbClr>
                  </a:outerShdw>
                </a:effectLst>
                <a:latin typeface="Gill Sans"/>
                <a:ea typeface="+mj-ea"/>
                <a:cs typeface="Gill Sans"/>
              </a:rPr>
              <a:t>Learning</a:t>
            </a:r>
            <a:endParaRPr kumimoji="0" lang="en-US" sz="10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pic>
        <p:nvPicPr>
          <p:cNvPr id="6" name="Picture 5"/>
          <p:cNvPicPr>
            <a:picLocks noChangeAspect="1"/>
          </p:cNvPicPr>
          <p:nvPr/>
        </p:nvPicPr>
        <p:blipFill>
          <a:blip r:embed="rId3" cstate="print"/>
          <a:stretch>
            <a:fillRect/>
          </a:stretch>
        </p:blipFill>
        <p:spPr>
          <a:xfrm>
            <a:off x="6000262" y="152400"/>
            <a:ext cx="2551952" cy="2133600"/>
          </a:xfrm>
          <a:prstGeom prst="rect">
            <a:avLst/>
          </a:prstGeom>
          <a:ln>
            <a:noFill/>
          </a:ln>
          <a:effectLst>
            <a:outerShdw blurRad="292100" dist="139700" dir="2700000" algn="tl" rotWithShape="0">
              <a:srgbClr val="333333">
                <a:alpha val="65000"/>
              </a:srgbClr>
            </a:outerShdw>
          </a:effectLst>
        </p:spPr>
      </p:pic>
      <p:sp>
        <p:nvSpPr>
          <p:cNvPr id="7" name="Title 1"/>
          <p:cNvSpPr txBox="1">
            <a:spLocks/>
          </p:cNvSpPr>
          <p:nvPr/>
        </p:nvSpPr>
        <p:spPr>
          <a:xfrm>
            <a:off x="0" y="3886200"/>
            <a:ext cx="9525000" cy="2743200"/>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27500" dirty="0" smtClean="0">
                <a:solidFill>
                  <a:schemeClr val="bg1"/>
                </a:solidFill>
                <a:effectLst>
                  <a:outerShdw blurRad="50800" dist="38100" dir="2700000">
                    <a:srgbClr val="000000">
                      <a:alpha val="43000"/>
                    </a:srgbClr>
                  </a:outerShdw>
                </a:effectLst>
                <a:latin typeface="Gill Sans"/>
                <a:ea typeface="+mj-ea"/>
                <a:cs typeface="Gill Sans"/>
              </a:rPr>
              <a:t>SOAR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stretch>
            <a:fillRect/>
          </a:stretch>
        </p:blipFill>
        <p:spPr>
          <a:xfrm>
            <a:off x="6477000" y="381000"/>
            <a:ext cx="2381622" cy="1991193"/>
          </a:xfrm>
          <a:prstGeom prst="rect">
            <a:avLst/>
          </a:prstGeom>
        </p:spPr>
      </p:pic>
      <p:sp>
        <p:nvSpPr>
          <p:cNvPr id="7" name="Title 1"/>
          <p:cNvSpPr txBox="1">
            <a:spLocks/>
          </p:cNvSpPr>
          <p:nvPr/>
        </p:nvSpPr>
        <p:spPr>
          <a:xfrm>
            <a:off x="76200" y="1905000"/>
            <a:ext cx="6553200" cy="2743200"/>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2000" dirty="0" smtClean="0">
                <a:solidFill>
                  <a:schemeClr val="bg1"/>
                </a:solidFill>
                <a:effectLst>
                  <a:outerShdw blurRad="50800" dist="38100" dir="2700000">
                    <a:srgbClr val="000000">
                      <a:alpha val="43000"/>
                    </a:srgbClr>
                  </a:outerShdw>
                </a:effectLst>
                <a:latin typeface="Gill Sans"/>
                <a:ea typeface="+mj-ea"/>
                <a:cs typeface="Gill Sans"/>
              </a:rPr>
              <a:t>RESULTS?</a:t>
            </a:r>
          </a:p>
        </p:txBody>
      </p:sp>
      <p:sp>
        <p:nvSpPr>
          <p:cNvPr id="14" name="Title 1"/>
          <p:cNvSpPr txBox="1">
            <a:spLocks/>
          </p:cNvSpPr>
          <p:nvPr/>
        </p:nvSpPr>
        <p:spPr>
          <a:xfrm>
            <a:off x="152400" y="3657600"/>
            <a:ext cx="9144000" cy="1447800"/>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5500" dirty="0" smtClean="0">
                <a:solidFill>
                  <a:srgbClr val="3E5E0C"/>
                </a:solidFill>
                <a:effectLst>
                  <a:outerShdw blurRad="50800" dist="38100" dir="2700000">
                    <a:srgbClr val="000000">
                      <a:alpha val="43000"/>
                    </a:srgbClr>
                  </a:outerShdw>
                </a:effectLst>
                <a:latin typeface="Gill Sans"/>
                <a:ea typeface="+mj-ea"/>
                <a:cs typeface="Gill Sans"/>
              </a:rPr>
              <a:t>82% promoted to next grade</a:t>
            </a:r>
            <a:endParaRPr kumimoji="0" lang="en-US" sz="5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stretch>
            <a:fillRect/>
          </a:stretch>
        </p:blipFill>
        <p:spPr>
          <a:xfrm rot="505056">
            <a:off x="4495800" y="457200"/>
            <a:ext cx="4191000" cy="3143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itle 1"/>
          <p:cNvSpPr txBox="1">
            <a:spLocks/>
          </p:cNvSpPr>
          <p:nvPr/>
        </p:nvSpPr>
        <p:spPr>
          <a:xfrm>
            <a:off x="152400" y="4876800"/>
            <a:ext cx="4953000" cy="1600200"/>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9500" b="1" noProof="0" dirty="0" smtClean="0">
                <a:solidFill>
                  <a:srgbClr val="207DA7"/>
                </a:solidFill>
                <a:latin typeface="Gill Sans"/>
                <a:ea typeface="+mj-ea"/>
                <a:cs typeface="Gill Sans"/>
              </a:rPr>
              <a:t>MIAMI</a:t>
            </a:r>
            <a:endParaRPr kumimoji="0" lang="en-US" sz="9500" b="1" u="none" strike="noStrike" kern="1200" cap="none" spc="0" normalizeH="0" baseline="0" noProof="0" dirty="0" smtClean="0">
              <a:ln>
                <a:noFill/>
              </a:ln>
              <a:solidFill>
                <a:srgbClr val="207DA7"/>
              </a:solidFill>
              <a:effectLst/>
              <a:uLnTx/>
              <a:uFillTx/>
              <a:latin typeface="Gill Sans"/>
              <a:ea typeface="+mj-ea"/>
              <a:cs typeface="Gill Sans"/>
            </a:endParaRPr>
          </a:p>
        </p:txBody>
      </p:sp>
      <p:pic>
        <p:nvPicPr>
          <p:cNvPr id="6" name="Picture 5"/>
          <p:cNvPicPr>
            <a:picLocks noChangeAspect="1"/>
          </p:cNvPicPr>
          <p:nvPr/>
        </p:nvPicPr>
        <p:blipFill>
          <a:blip r:embed="rId4" cstate="print"/>
          <a:stretch>
            <a:fillRect/>
          </a:stretch>
        </p:blipFill>
        <p:spPr>
          <a:xfrm rot="21142885">
            <a:off x="533400" y="895350"/>
            <a:ext cx="4191000" cy="3143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5" cstate="print"/>
          <a:stretch>
            <a:fillRect/>
          </a:stretch>
        </p:blipFill>
        <p:spPr>
          <a:xfrm rot="359756">
            <a:off x="5308600" y="3276600"/>
            <a:ext cx="3606800" cy="2705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itle 1"/>
          <p:cNvSpPr txBox="1">
            <a:spLocks/>
          </p:cNvSpPr>
          <p:nvPr/>
        </p:nvSpPr>
        <p:spPr>
          <a:xfrm>
            <a:off x="228600" y="4114800"/>
            <a:ext cx="6172200" cy="1600200"/>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6500" noProof="0" dirty="0" err="1" smtClean="0">
                <a:solidFill>
                  <a:srgbClr val="6BA313"/>
                </a:solidFill>
                <a:latin typeface="Gill Sans"/>
                <a:ea typeface="+mj-ea"/>
                <a:cs typeface="Gill Sans"/>
              </a:rPr>
              <a:t>iPrep</a:t>
            </a:r>
            <a:r>
              <a:rPr lang="en-US" sz="6500" noProof="0" dirty="0" smtClean="0">
                <a:solidFill>
                  <a:srgbClr val="6BA313"/>
                </a:solidFill>
                <a:latin typeface="Gill Sans"/>
                <a:ea typeface="+mj-ea"/>
                <a:cs typeface="Gill Sans"/>
              </a:rPr>
              <a:t> Academy</a:t>
            </a:r>
            <a:endParaRPr kumimoji="0" lang="en-US" sz="6500" i="0" u="none" strike="noStrike" kern="1200" cap="none" spc="0" normalizeH="0" baseline="0" noProof="0" dirty="0" smtClean="0">
              <a:ln>
                <a:noFill/>
              </a:ln>
              <a:solidFill>
                <a:srgbClr val="6BA313"/>
              </a:solidFill>
              <a:effectLst/>
              <a:uLnTx/>
              <a:uFillTx/>
              <a:latin typeface="Gill Sans"/>
              <a:ea typeface="+mj-ea"/>
              <a:cs typeface="Gill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98CA32"/>
        </a:solidFill>
        <a:effectLst/>
      </p:bgPr>
    </p:bg>
    <p:spTree>
      <p:nvGrpSpPr>
        <p:cNvPr id="1" name=""/>
        <p:cNvGrpSpPr/>
        <p:nvPr/>
      </p:nvGrpSpPr>
      <p:grpSpPr>
        <a:xfrm>
          <a:off x="0" y="0"/>
          <a:ext cx="0" cy="0"/>
          <a:chOff x="0" y="0"/>
          <a:chExt cx="0" cy="0"/>
        </a:xfrm>
      </p:grpSpPr>
      <p:sp>
        <p:nvSpPr>
          <p:cNvPr id="5" name="Content Placeholder 6"/>
          <p:cNvSpPr txBox="1">
            <a:spLocks/>
          </p:cNvSpPr>
          <p:nvPr/>
        </p:nvSpPr>
        <p:spPr>
          <a:xfrm>
            <a:off x="0" y="1062146"/>
            <a:ext cx="4267200" cy="1300054"/>
          </a:xfrm>
          <a:prstGeom prst="rect">
            <a:avLst/>
          </a:prstGeom>
          <a:effectLst/>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8000" b="1" dirty="0" smtClean="0">
                <a:solidFill>
                  <a:srgbClr val="64AD33"/>
                </a:solidFill>
                <a:effectLst>
                  <a:outerShdw blurRad="50800" dist="38100" dir="2700000">
                    <a:srgbClr val="000000">
                      <a:alpha val="43000"/>
                    </a:srgbClr>
                  </a:outerShdw>
                </a:effectLst>
                <a:latin typeface="Gill Sans"/>
                <a:cs typeface="Gill Sans"/>
              </a:rPr>
              <a:t>ISSUES</a:t>
            </a:r>
          </a:p>
        </p:txBody>
      </p:sp>
      <p:sp>
        <p:nvSpPr>
          <p:cNvPr id="6" name="Title 1"/>
          <p:cNvSpPr txBox="1">
            <a:spLocks/>
          </p:cNvSpPr>
          <p:nvPr/>
        </p:nvSpPr>
        <p:spPr>
          <a:xfrm>
            <a:off x="609600" y="223946"/>
            <a:ext cx="2819400" cy="1447800"/>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7500" noProof="0" dirty="0" smtClean="0">
                <a:solidFill>
                  <a:schemeClr val="tx2"/>
                </a:solidFill>
                <a:latin typeface="Gill Sans"/>
                <a:ea typeface="+mj-ea"/>
                <a:cs typeface="Gill Sans"/>
              </a:rPr>
              <a:t>access</a:t>
            </a:r>
            <a:endParaRPr kumimoji="0" lang="en-US" sz="7500" i="0" u="none" strike="noStrike" kern="1200" cap="none" spc="0" normalizeH="0" baseline="0" noProof="0" dirty="0" smtClean="0">
              <a:ln>
                <a:noFill/>
              </a:ln>
              <a:solidFill>
                <a:schemeClr val="tx2"/>
              </a:solidFill>
              <a:effectLst/>
              <a:uLnTx/>
              <a:uFillTx/>
              <a:latin typeface="Gill Sans"/>
              <a:ea typeface="+mj-ea"/>
              <a:cs typeface="Gill Sans"/>
            </a:endParaRPr>
          </a:p>
        </p:txBody>
      </p:sp>
      <p:sp>
        <p:nvSpPr>
          <p:cNvPr id="4" name="Content Placeholder 6"/>
          <p:cNvSpPr txBox="1">
            <a:spLocks/>
          </p:cNvSpPr>
          <p:nvPr/>
        </p:nvSpPr>
        <p:spPr>
          <a:xfrm>
            <a:off x="3124200" y="2939936"/>
            <a:ext cx="5715000" cy="1632064"/>
          </a:xfrm>
          <a:prstGeom prst="rect">
            <a:avLst/>
          </a:prstGeom>
          <a:effectLst/>
        </p:spPr>
        <p:txBody>
          <a:bodyPr vert="horz" lIns="91440" tIns="45720" rIns="91440" bIns="45720" rtlCol="0">
            <a:noAutofit/>
          </a:bodyPr>
          <a:lstStyle/>
          <a:p>
            <a:pPr marL="342900" marR="0" lvl="0" indent="-342900" algn="r" defTabSz="457200" rtl="0" eaLnBrk="1" fontAlgn="auto" latinLnBrk="0" hangingPunct="1">
              <a:lnSpc>
                <a:spcPct val="100000"/>
              </a:lnSpc>
              <a:spcBef>
                <a:spcPct val="20000"/>
              </a:spcBef>
              <a:spcAft>
                <a:spcPts val="0"/>
              </a:spcAft>
              <a:buClrTx/>
              <a:buSzTx/>
              <a:buFont typeface="Arial"/>
              <a:buNone/>
              <a:tabLst/>
              <a:defRPr/>
            </a:pPr>
            <a:r>
              <a:rPr lang="en-US" sz="8000" b="1" dirty="0" smtClean="0">
                <a:solidFill>
                  <a:srgbClr val="64AD33"/>
                </a:solidFill>
                <a:effectLst>
                  <a:outerShdw blurRad="50800" dist="38100" dir="2700000">
                    <a:srgbClr val="000000">
                      <a:alpha val="43000"/>
                    </a:srgbClr>
                  </a:outerShdw>
                </a:effectLst>
                <a:latin typeface="Gill Sans"/>
                <a:cs typeface="Gill Sans"/>
              </a:rPr>
              <a:t>SUPPORT</a:t>
            </a:r>
          </a:p>
        </p:txBody>
      </p:sp>
      <p:sp>
        <p:nvSpPr>
          <p:cNvPr id="7" name="Title 1"/>
          <p:cNvSpPr txBox="1">
            <a:spLocks/>
          </p:cNvSpPr>
          <p:nvPr/>
        </p:nvSpPr>
        <p:spPr>
          <a:xfrm>
            <a:off x="1828800" y="2057400"/>
            <a:ext cx="6934200" cy="15465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7500" dirty="0" smtClean="0">
                <a:solidFill>
                  <a:schemeClr val="tx2"/>
                </a:solidFill>
                <a:latin typeface="Gill Sans"/>
                <a:ea typeface="+mj-ea"/>
                <a:cs typeface="Gill Sans"/>
              </a:rPr>
              <a:t>teacher</a:t>
            </a:r>
            <a:endParaRPr kumimoji="0" lang="en-US" sz="7500" i="0" u="none" strike="noStrike" kern="1200" cap="none" spc="0" normalizeH="0" baseline="0" noProof="0" dirty="0" smtClean="0">
              <a:ln>
                <a:noFill/>
              </a:ln>
              <a:solidFill>
                <a:schemeClr val="tx2"/>
              </a:solidFill>
              <a:effectLst/>
              <a:uLnTx/>
              <a:uFillTx/>
              <a:latin typeface="Gill Sans"/>
              <a:ea typeface="+mj-ea"/>
              <a:cs typeface="Gill Sans"/>
            </a:endParaRPr>
          </a:p>
        </p:txBody>
      </p:sp>
      <p:sp>
        <p:nvSpPr>
          <p:cNvPr id="8" name="Content Placeholder 6"/>
          <p:cNvSpPr txBox="1">
            <a:spLocks/>
          </p:cNvSpPr>
          <p:nvPr/>
        </p:nvSpPr>
        <p:spPr>
          <a:xfrm>
            <a:off x="76200" y="4540136"/>
            <a:ext cx="5257800" cy="1632064"/>
          </a:xfrm>
          <a:prstGeom prst="rect">
            <a:avLst/>
          </a:prstGeom>
          <a:effectLst/>
        </p:spPr>
        <p:txBody>
          <a:bodyPr vert="horz" lIns="91440" tIns="45720" rIns="91440" bIns="45720" rtlCol="0">
            <a:noAutofit/>
          </a:bodyPr>
          <a:lstStyle/>
          <a:p>
            <a:pPr marL="342900" marR="0" lvl="0" indent="-342900" algn="r" defTabSz="457200" rtl="0" eaLnBrk="1" fontAlgn="auto" latinLnBrk="0" hangingPunct="1">
              <a:lnSpc>
                <a:spcPct val="100000"/>
              </a:lnSpc>
              <a:spcBef>
                <a:spcPct val="20000"/>
              </a:spcBef>
              <a:spcAft>
                <a:spcPts val="0"/>
              </a:spcAft>
              <a:buClrTx/>
              <a:buSzTx/>
              <a:buFont typeface="Arial"/>
              <a:buNone/>
              <a:tabLst/>
              <a:defRPr/>
            </a:pPr>
            <a:r>
              <a:rPr lang="en-US" sz="8000" b="1" dirty="0" smtClean="0">
                <a:solidFill>
                  <a:srgbClr val="64AD33"/>
                </a:solidFill>
                <a:effectLst>
                  <a:outerShdw blurRad="50800" dist="38100" dir="2700000">
                    <a:srgbClr val="000000">
                      <a:alpha val="43000"/>
                    </a:srgbClr>
                  </a:outerShdw>
                </a:effectLst>
                <a:latin typeface="Gill Sans"/>
                <a:cs typeface="Gill Sans"/>
              </a:rPr>
              <a:t>CHOICES</a:t>
            </a:r>
          </a:p>
        </p:txBody>
      </p:sp>
      <p:sp>
        <p:nvSpPr>
          <p:cNvPr id="9" name="Title 1"/>
          <p:cNvSpPr txBox="1">
            <a:spLocks/>
          </p:cNvSpPr>
          <p:nvPr/>
        </p:nvSpPr>
        <p:spPr>
          <a:xfrm>
            <a:off x="381000" y="3962400"/>
            <a:ext cx="2438400" cy="8607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7500" dirty="0" smtClean="0">
                <a:solidFill>
                  <a:schemeClr val="tx2"/>
                </a:solidFill>
                <a:latin typeface="Gill Sans"/>
                <a:ea typeface="+mj-ea"/>
                <a:cs typeface="Gill Sans"/>
              </a:rPr>
              <a:t>more</a:t>
            </a:r>
            <a:endParaRPr kumimoji="0" lang="en-US" sz="7500" i="0" u="none" strike="noStrike" kern="1200" cap="none" spc="0" normalizeH="0" baseline="0" noProof="0" dirty="0" smtClean="0">
              <a:ln>
                <a:noFill/>
              </a:ln>
              <a:solidFill>
                <a:schemeClr val="tx2"/>
              </a:solidFill>
              <a:effectLst/>
              <a:uLnTx/>
              <a:uFillTx/>
              <a:latin typeface="Gill Sans"/>
              <a:ea typeface="+mj-ea"/>
              <a:cs typeface="Gill San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childTnLst>
                          </p:cTn>
                        </p:par>
                        <p:par>
                          <p:cTn id="22" fill="hold">
                            <p:stCondLst>
                              <p:cond delay="60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762000" y="1219200"/>
            <a:ext cx="3657600" cy="3124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65000" u="none" strike="noStrike" kern="1200" cap="none" spc="0" normalizeH="0" baseline="0" noProof="0" dirty="0" err="1" smtClean="0">
                <a:ln>
                  <a:noFill/>
                </a:ln>
                <a:solidFill>
                  <a:srgbClr val="C6F182"/>
                </a:solidFill>
                <a:uLnTx/>
                <a:uFillTx/>
                <a:latin typeface="Gill Sans"/>
                <a:ea typeface="+mj-ea"/>
                <a:cs typeface="Gill Sans"/>
              </a:rPr>
              <a:t>i</a:t>
            </a:r>
            <a:endParaRPr kumimoji="0" lang="en-US" sz="6500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990600" y="1905000"/>
            <a:ext cx="6477000" cy="2514599"/>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noProof="0" dirty="0" smtClean="0">
                <a:solidFill>
                  <a:srgbClr val="3E5E0C"/>
                </a:solidFill>
                <a:latin typeface="Gill Sans"/>
                <a:ea typeface="+mj-ea"/>
                <a:cs typeface="Gill Sans"/>
              </a:rPr>
              <a:t>world</a:t>
            </a:r>
            <a:endParaRPr kumimoji="0" lang="en-US" sz="100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6" name="Title 1"/>
          <p:cNvSpPr txBox="1">
            <a:spLocks/>
          </p:cNvSpPr>
          <p:nvPr/>
        </p:nvSpPr>
        <p:spPr>
          <a:xfrm>
            <a:off x="152400" y="3505200"/>
            <a:ext cx="9144000" cy="2286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0500" i="0" u="none" strike="noStrike" kern="1200" cap="none" spc="0" normalizeH="0" baseline="0" noProof="0" dirty="0" smtClean="0">
                <a:ln>
                  <a:noFill/>
                </a:ln>
                <a:solidFill>
                  <a:schemeClr val="bg1"/>
                </a:solidFill>
                <a:uLnTx/>
                <a:uFillTx/>
                <a:latin typeface="Gill Sans"/>
                <a:ea typeface="+mj-ea"/>
                <a:cs typeface="Gill Sans"/>
              </a:rPr>
              <a:t>ENGAGEMENT</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5B8DD4"/>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srcRect l="44793" t="-549" r="4463"/>
          <a:stretch>
            <a:fillRect/>
          </a:stretch>
        </p:blipFill>
        <p:spPr>
          <a:xfrm rot="259883" flipH="1">
            <a:off x="-156566" y="1443863"/>
            <a:ext cx="3298138" cy="4021348"/>
          </a:xfrm>
          <a:prstGeom prst="rect">
            <a:avLst/>
          </a:prstGeom>
          <a:ln>
            <a:noFill/>
          </a:ln>
          <a:effectLst>
            <a:outerShdw blurRad="190500" algn="tl" rotWithShape="0">
              <a:srgbClr val="000000">
                <a:alpha val="70000"/>
              </a:srgbClr>
            </a:outerShdw>
          </a:effectLst>
        </p:spPr>
      </p:pic>
      <p:sp>
        <p:nvSpPr>
          <p:cNvPr id="11" name="Rectangle 10"/>
          <p:cNvSpPr/>
          <p:nvPr/>
        </p:nvSpPr>
        <p:spPr>
          <a:xfrm>
            <a:off x="3657601" y="1223694"/>
            <a:ext cx="5943600" cy="4247317"/>
          </a:xfrm>
          <a:prstGeom prst="rect">
            <a:avLst/>
          </a:prstGeom>
        </p:spPr>
        <p:txBody>
          <a:bodyPr wrap="square">
            <a:spAutoFit/>
          </a:bodyPr>
          <a:lstStyle/>
          <a:p>
            <a:r>
              <a:rPr lang="en-US" sz="5400" b="1" dirty="0" smtClean="0">
                <a:solidFill>
                  <a:srgbClr val="173963"/>
                </a:solidFill>
                <a:latin typeface="Gill Sans"/>
                <a:cs typeface="Gill Sans"/>
              </a:rPr>
              <a:t>Culture isn’t just one aspect of the game. </a:t>
            </a:r>
          </a:p>
          <a:p>
            <a:r>
              <a:rPr lang="en-US" sz="5400" b="1" dirty="0" smtClean="0">
                <a:solidFill>
                  <a:srgbClr val="173963"/>
                </a:solidFill>
                <a:latin typeface="Gill Sans"/>
                <a:cs typeface="Gill Sans"/>
              </a:rPr>
              <a:t>It</a:t>
            </a:r>
            <a:r>
              <a:rPr lang="en-US" sz="5400" b="1" dirty="0" smtClean="0">
                <a:solidFill>
                  <a:srgbClr val="1F497D"/>
                </a:solidFill>
                <a:latin typeface="Gill Sans"/>
                <a:cs typeface="Gill Sans"/>
              </a:rPr>
              <a:t> </a:t>
            </a:r>
            <a:r>
              <a:rPr lang="en-US" sz="5400" b="1" dirty="0" smtClean="0">
                <a:solidFill>
                  <a:schemeClr val="tx2">
                    <a:lumMod val="20000"/>
                    <a:lumOff val="80000"/>
                  </a:schemeClr>
                </a:solidFill>
                <a:effectLst>
                  <a:outerShdw blurRad="50800" dist="38100" dir="2700000">
                    <a:srgbClr val="000000">
                      <a:alpha val="43000"/>
                    </a:srgbClr>
                  </a:outerShdw>
                </a:effectLst>
                <a:latin typeface="Gill Sans"/>
                <a:cs typeface="Gill Sans"/>
              </a:rPr>
              <a:t>IS</a:t>
            </a:r>
            <a:r>
              <a:rPr lang="en-US" sz="5400" b="1" dirty="0" smtClean="0">
                <a:solidFill>
                  <a:srgbClr val="1F497D"/>
                </a:solidFill>
                <a:latin typeface="Gill Sans"/>
                <a:cs typeface="Gill Sans"/>
              </a:rPr>
              <a:t> </a:t>
            </a:r>
            <a:r>
              <a:rPr lang="en-US" sz="5400" b="1" dirty="0" smtClean="0">
                <a:solidFill>
                  <a:srgbClr val="173963"/>
                </a:solidFill>
                <a:latin typeface="Gill Sans"/>
                <a:cs typeface="Gill Sans"/>
              </a:rPr>
              <a:t>the game. </a:t>
            </a:r>
          </a:p>
          <a:p>
            <a:endParaRPr lang="en-US" sz="5400" b="1" dirty="0" smtClean="0">
              <a:solidFill>
                <a:srgbClr val="1F497D"/>
              </a:solidFill>
              <a:latin typeface="Gill Sans"/>
              <a:cs typeface="Gill Sans"/>
            </a:endParaRPr>
          </a:p>
        </p:txBody>
      </p:sp>
      <p:sp>
        <p:nvSpPr>
          <p:cNvPr id="12" name="Rectangle 11"/>
          <p:cNvSpPr/>
          <p:nvPr/>
        </p:nvSpPr>
        <p:spPr>
          <a:xfrm>
            <a:off x="3082145" y="-914400"/>
            <a:ext cx="3287059" cy="5478423"/>
          </a:xfrm>
          <a:prstGeom prst="rect">
            <a:avLst/>
          </a:prstGeom>
        </p:spPr>
        <p:txBody>
          <a:bodyPr wrap="square">
            <a:spAutoFit/>
          </a:bodyPr>
          <a:lstStyle/>
          <a:p>
            <a:r>
              <a:rPr lang="en-US" sz="35000" b="1" dirty="0" smtClean="0">
                <a:solidFill>
                  <a:srgbClr val="1F497D">
                    <a:alpha val="50000"/>
                  </a:srgbClr>
                </a:solidFill>
                <a:latin typeface="Gill Sans"/>
                <a:cs typeface="Gill Sans"/>
              </a:rPr>
              <a:t>“</a:t>
            </a:r>
            <a:endParaRPr lang="en-US" sz="5400" b="1" dirty="0" smtClean="0">
              <a:solidFill>
                <a:srgbClr val="173963"/>
              </a:solidFill>
              <a:latin typeface="Gill Sans"/>
              <a:cs typeface="Gill Sans"/>
            </a:endParaRPr>
          </a:p>
        </p:txBody>
      </p:sp>
      <p:sp>
        <p:nvSpPr>
          <p:cNvPr id="13" name="Content Placeholder 6"/>
          <p:cNvSpPr txBox="1">
            <a:spLocks/>
          </p:cNvSpPr>
          <p:nvPr/>
        </p:nvSpPr>
        <p:spPr>
          <a:xfrm>
            <a:off x="4897115" y="4636696"/>
            <a:ext cx="4018285" cy="780066"/>
          </a:xfrm>
          <a:prstGeom prst="rect">
            <a:avLst/>
          </a:prstGeom>
        </p:spPr>
        <p:txBody>
          <a:bodyPr vert="horz" lIns="91440" tIns="45720" rIns="91440" bIns="45720" rtlCol="0">
            <a:normAutofit fontScale="62500" lnSpcReduction="20000"/>
          </a:bodyPr>
          <a:lstStyle/>
          <a:p>
            <a:pPr marL="342900" marR="0" lvl="0" indent="-342900" algn="r" defTabSz="457200" rtl="0" eaLnBrk="1" fontAlgn="auto" latinLnBrk="0" hangingPunct="1">
              <a:lnSpc>
                <a:spcPct val="100000"/>
              </a:lnSpc>
              <a:spcBef>
                <a:spcPct val="0"/>
              </a:spcBef>
              <a:spcAft>
                <a:spcPts val="0"/>
              </a:spcAft>
              <a:buClrTx/>
              <a:buSzTx/>
              <a:buFont typeface="Arial"/>
              <a:buNone/>
              <a:tabLst/>
              <a:defRPr/>
            </a:pPr>
            <a:r>
              <a:rPr kumimoji="0" lang="en-US" sz="7800" b="0" i="0" u="none" strike="noStrike" kern="1200" cap="none" spc="0" normalizeH="0" baseline="0" noProof="0" dirty="0" smtClean="0">
                <a:ln>
                  <a:noFill/>
                </a:ln>
                <a:solidFill>
                  <a:schemeClr val="tx2">
                    <a:lumMod val="40000"/>
                    <a:lumOff val="60000"/>
                  </a:schemeClr>
                </a:solidFill>
                <a:effectLst/>
                <a:uLnTx/>
                <a:uFillTx/>
                <a:latin typeface="Gill Sans"/>
                <a:ea typeface="+mn-ea"/>
                <a:cs typeface="Gill Sans"/>
              </a:rPr>
              <a:t>Lou Gerstner</a:t>
            </a:r>
            <a:endParaRPr kumimoji="0" lang="en-US" sz="3200" b="1" i="0" u="none" strike="noStrike" kern="1200" cap="none" spc="0" normalizeH="0" baseline="0" noProof="0" dirty="0">
              <a:ln>
                <a:noFill/>
              </a:ln>
              <a:solidFill>
                <a:schemeClr val="tx2">
                  <a:lumMod val="40000"/>
                  <a:lumOff val="60000"/>
                </a:schemeClr>
              </a:solidFill>
              <a:effectLst/>
              <a:uLnTx/>
              <a:uFillTx/>
              <a:latin typeface="Optima"/>
              <a:ea typeface="+mn-ea"/>
              <a:cs typeface="Optima"/>
            </a:endParaRPr>
          </a:p>
        </p:txBody>
      </p:sp>
      <p:sp>
        <p:nvSpPr>
          <p:cNvPr id="15" name="Content Placeholder 6"/>
          <p:cNvSpPr txBox="1">
            <a:spLocks/>
          </p:cNvSpPr>
          <p:nvPr/>
        </p:nvSpPr>
        <p:spPr>
          <a:xfrm>
            <a:off x="5234629" y="5324967"/>
            <a:ext cx="3634868" cy="542433"/>
          </a:xfrm>
          <a:prstGeom prst="rect">
            <a:avLst/>
          </a:prstGeom>
        </p:spPr>
        <p:txBody>
          <a:bodyPr vert="horz" lIns="91440" tIns="45720" rIns="91440" bIns="45720" rtlCol="0">
            <a:normAutofit fontScale="40000" lnSpcReduction="20000"/>
          </a:bodyPr>
          <a:lstStyle/>
          <a:p>
            <a:pPr marL="342900" marR="0" lvl="0" indent="-342900" algn="r" defTabSz="457200" rtl="0" eaLnBrk="1" fontAlgn="auto" latinLnBrk="0" hangingPunct="1">
              <a:lnSpc>
                <a:spcPct val="100000"/>
              </a:lnSpc>
              <a:spcBef>
                <a:spcPct val="0"/>
              </a:spcBef>
              <a:spcAft>
                <a:spcPts val="0"/>
              </a:spcAft>
              <a:buClrTx/>
              <a:buSzTx/>
              <a:buFont typeface="Arial"/>
              <a:buNone/>
              <a:tabLst/>
              <a:defRPr/>
            </a:pPr>
            <a:r>
              <a:rPr kumimoji="0" lang="en-US" sz="7800" b="0" i="0" u="none" strike="noStrike" kern="1200" cap="none" spc="0" normalizeH="0" baseline="0" noProof="0" dirty="0" smtClean="0">
                <a:ln>
                  <a:noFill/>
                </a:ln>
                <a:solidFill>
                  <a:schemeClr val="tx2">
                    <a:lumMod val="40000"/>
                    <a:lumOff val="60000"/>
                  </a:schemeClr>
                </a:solidFill>
                <a:effectLst/>
                <a:uLnTx/>
                <a:uFillTx/>
                <a:latin typeface="Gill Sans"/>
                <a:ea typeface="+mn-ea"/>
                <a:cs typeface="Gill Sans"/>
              </a:rPr>
              <a:t>Former CEO, IBM</a:t>
            </a:r>
            <a:endParaRPr kumimoji="0" lang="en-US" sz="3200" b="1" i="0" u="none" strike="noStrike" kern="1200" cap="none" spc="0" normalizeH="0" baseline="0" noProof="0" dirty="0">
              <a:ln>
                <a:noFill/>
              </a:ln>
              <a:solidFill>
                <a:schemeClr val="tx2">
                  <a:lumMod val="40000"/>
                  <a:lumOff val="60000"/>
                </a:schemeClr>
              </a:solidFill>
              <a:effectLst/>
              <a:uLnTx/>
              <a:uFillTx/>
              <a:latin typeface="Optima"/>
              <a:ea typeface="+mn-ea"/>
              <a:cs typeface="Optim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rgbClr val="5B8DD4"/>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3810000" y="-533400"/>
            <a:ext cx="5334000" cy="6858000"/>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75000" noProof="0" dirty="0" smtClean="0">
                <a:solidFill>
                  <a:srgbClr val="C6D9F1">
                    <a:alpha val="68000"/>
                  </a:srgbClr>
                </a:solidFill>
                <a:latin typeface="Gill Sans"/>
                <a:ea typeface="+mj-ea"/>
                <a:cs typeface="Gill Sans"/>
              </a:rPr>
              <a:t>?</a:t>
            </a:r>
            <a:endParaRPr kumimoji="0" lang="en-US" sz="75000" i="0" u="none" strike="noStrike" kern="1200" cap="none" spc="0" normalizeH="0" baseline="0" noProof="0" dirty="0">
              <a:solidFill>
                <a:srgbClr val="C6D9F1">
                  <a:alpha val="68000"/>
                </a:srgbClr>
              </a:solidFill>
              <a:effectLst>
                <a:outerShdw blurRad="50800" dist="38100" dir="2700000">
                  <a:srgbClr val="000000">
                    <a:alpha val="43000"/>
                  </a:srgbClr>
                </a:outerShdw>
              </a:effectLst>
              <a:uLnTx/>
              <a:uFillTx/>
              <a:latin typeface="Gill Sans"/>
              <a:ea typeface="+mj-ea"/>
              <a:cs typeface="Gill Sans"/>
            </a:endParaRPr>
          </a:p>
        </p:txBody>
      </p:sp>
      <p:sp>
        <p:nvSpPr>
          <p:cNvPr id="7" name="Title 3"/>
          <p:cNvSpPr txBox="1">
            <a:spLocks/>
          </p:cNvSpPr>
          <p:nvPr/>
        </p:nvSpPr>
        <p:spPr>
          <a:xfrm>
            <a:off x="228600" y="945101"/>
            <a:ext cx="9623845" cy="3626899"/>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10000" dirty="0" smtClean="0">
                <a:solidFill>
                  <a:srgbClr val="C6D9F1"/>
                </a:solidFill>
                <a:latin typeface="Gill Sans"/>
                <a:ea typeface="+mj-ea"/>
                <a:cs typeface="Gill Sans"/>
              </a:rPr>
              <a:t>Catalyst </a:t>
            </a: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2"/>
              </a:solidFill>
              <a:effectLst/>
              <a:uLnTx/>
              <a:uFillTx/>
              <a:latin typeface="Myriad Pro"/>
              <a:ea typeface="+mj-ea"/>
              <a:cs typeface="Myriad Pro"/>
            </a:endParaRPr>
          </a:p>
        </p:txBody>
      </p:sp>
      <p:sp>
        <p:nvSpPr>
          <p:cNvPr id="11" name="Title 3"/>
          <p:cNvSpPr txBox="1">
            <a:spLocks/>
          </p:cNvSpPr>
          <p:nvPr/>
        </p:nvSpPr>
        <p:spPr>
          <a:xfrm>
            <a:off x="0" y="6096000"/>
            <a:ext cx="9144000" cy="9906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000" dirty="0" smtClean="0">
                <a:solidFill>
                  <a:schemeClr val="bg1"/>
                </a:solidFill>
                <a:latin typeface="Myriad Pro"/>
                <a:ea typeface="+mj-ea"/>
                <a:cs typeface="Myriad Pro"/>
              </a:rPr>
              <a:t>Julie Young  |  President and CEO  | Florida Virtual School</a:t>
            </a:r>
          </a:p>
          <a:p>
            <a:pPr marL="0" marR="0" lvl="0" indent="0"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2"/>
              </a:solidFill>
              <a:effectLst/>
              <a:uLnTx/>
              <a:uFillTx/>
              <a:latin typeface="Myriad Pro"/>
              <a:ea typeface="+mj-ea"/>
              <a:cs typeface="Myriad Pro"/>
            </a:endParaRPr>
          </a:p>
        </p:txBody>
      </p:sp>
      <p:sp>
        <p:nvSpPr>
          <p:cNvPr id="8" name="Title 3"/>
          <p:cNvSpPr txBox="1">
            <a:spLocks/>
          </p:cNvSpPr>
          <p:nvPr/>
        </p:nvSpPr>
        <p:spPr>
          <a:xfrm>
            <a:off x="3200400" y="2209800"/>
            <a:ext cx="2209800" cy="990600"/>
          </a:xfrm>
          <a:prstGeom prst="rect">
            <a:avLst/>
          </a:prstGeom>
        </p:spPr>
        <p:txBody>
          <a:bodyPr vert="horz" lIns="91440" tIns="45720" rIns="91440" bIns="45720" rtlCol="0" anchor="t">
            <a:normAutofit fontScale="67500" lnSpcReduction="20000"/>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6667" b="0" i="0" u="none" strike="noStrike" kern="1200" cap="none" spc="0" normalizeH="0" baseline="0" noProof="0" dirty="0" smtClean="0">
                <a:ln>
                  <a:noFill/>
                </a:ln>
                <a:solidFill>
                  <a:schemeClr val="tx2"/>
                </a:solidFill>
                <a:effectLst/>
                <a:uLnTx/>
                <a:uFillTx/>
                <a:latin typeface="Gill Sans"/>
                <a:ea typeface="+mj-ea"/>
                <a:cs typeface="Gill Sans"/>
              </a:rPr>
              <a:t>for</a:t>
            </a:r>
            <a: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t/>
            </a:r>
            <a:br>
              <a:rPr kumimoji="0" lang="en-US" sz="4000" b="0" i="0" u="none" strike="noStrike" kern="1200" cap="none" spc="0" normalizeH="0" baseline="0" noProof="0" dirty="0" smtClean="0">
                <a:ln>
                  <a:noFill/>
                </a:ln>
                <a:solidFill>
                  <a:schemeClr val="bg1">
                    <a:lumMod val="50000"/>
                  </a:schemeClr>
                </a:solidFill>
                <a:effectLst/>
                <a:uLnTx/>
                <a:uFillTx/>
                <a:latin typeface="Myriad Pro Light" pitchFamily="34" charset="0"/>
                <a:ea typeface="+mj-ea"/>
                <a:cs typeface="+mj-cs"/>
              </a:rPr>
            </a:br>
            <a:endParaRPr kumimoji="0" lang="en-US" sz="4000" b="0" i="0" u="none" strike="noStrike" kern="1200" cap="none" spc="0" normalizeH="0" baseline="0" noProof="0" dirty="0">
              <a:ln>
                <a:noFill/>
              </a:ln>
              <a:solidFill>
                <a:schemeClr val="tx1"/>
              </a:solidFill>
              <a:effectLst/>
              <a:uLnTx/>
              <a:uFillTx/>
              <a:latin typeface="Myriad Pro"/>
              <a:ea typeface="+mj-ea"/>
              <a:cs typeface="Myriad Pro"/>
            </a:endParaRPr>
          </a:p>
        </p:txBody>
      </p:sp>
      <p:sp>
        <p:nvSpPr>
          <p:cNvPr id="13" name="Rectangle 12"/>
          <p:cNvSpPr/>
          <p:nvPr/>
        </p:nvSpPr>
        <p:spPr>
          <a:xfrm>
            <a:off x="228600" y="2286000"/>
            <a:ext cx="8305800" cy="2015936"/>
          </a:xfrm>
          <a:prstGeom prst="rect">
            <a:avLst/>
          </a:prstGeom>
        </p:spPr>
        <p:txBody>
          <a:bodyPr wrap="square">
            <a:spAutoFit/>
          </a:bodyPr>
          <a:lstStyle/>
          <a:p>
            <a:r>
              <a:rPr lang="en-US" sz="12500" b="1" dirty="0" smtClean="0">
                <a:solidFill>
                  <a:schemeClr val="bg1"/>
                </a:solidFill>
                <a:latin typeface="Gill Sans"/>
                <a:cs typeface="Gill Sans"/>
              </a:rPr>
              <a:t>REFORM</a:t>
            </a:r>
            <a:endParaRPr lang="en-US" sz="12500" b="1" dirty="0"/>
          </a:p>
        </p:txBody>
      </p:sp>
      <p:sp>
        <p:nvSpPr>
          <p:cNvPr id="4" name="Title 3"/>
          <p:cNvSpPr>
            <a:spLocks noGrp="1"/>
          </p:cNvSpPr>
          <p:nvPr>
            <p:ph type="ctrTitle" idx="4294967295"/>
          </p:nvPr>
        </p:nvSpPr>
        <p:spPr>
          <a:xfrm>
            <a:off x="1143000" y="1097501"/>
            <a:ext cx="3048000" cy="685800"/>
          </a:xfrm>
          <a:prstGeom prst="rect">
            <a:avLst/>
          </a:prstGeom>
        </p:spPr>
        <p:txBody>
          <a:bodyPr anchor="t">
            <a:normAutofit fontScale="90000"/>
          </a:bodyPr>
          <a:lstStyle/>
          <a:p>
            <a:pPr algn="l"/>
            <a:r>
              <a:rPr lang="en-US" sz="3333" dirty="0" smtClean="0">
                <a:solidFill>
                  <a:schemeClr val="tx2"/>
                </a:solidFill>
                <a:latin typeface="Gill Sans"/>
                <a:cs typeface="Gill Sans"/>
              </a:rPr>
              <a:t>Online Learning</a:t>
            </a:r>
            <a:r>
              <a:rPr lang="en-US" sz="4000" dirty="0" smtClean="0">
                <a:solidFill>
                  <a:schemeClr val="bg1">
                    <a:lumMod val="50000"/>
                  </a:schemeClr>
                </a:solidFill>
                <a:latin typeface="Myriad Pro Light" pitchFamily="34" charset="0"/>
              </a:rPr>
              <a:t/>
            </a:r>
            <a:br>
              <a:rPr lang="en-US" sz="4000" dirty="0" smtClean="0">
                <a:solidFill>
                  <a:schemeClr val="bg1">
                    <a:lumMod val="50000"/>
                  </a:schemeClr>
                </a:solidFill>
                <a:latin typeface="Myriad Pro Light" pitchFamily="34" charset="0"/>
              </a:rPr>
            </a:br>
            <a:endParaRPr lang="en-US" sz="4000" dirty="0">
              <a:latin typeface="Myriad Pro"/>
              <a:cs typeface="Myriad Pro"/>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F7901E"/>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0" y="609600"/>
            <a:ext cx="9144000" cy="1600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11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Information</a:t>
            </a:r>
            <a:r>
              <a:rPr lang="en-US" sz="11000" dirty="0" smtClean="0">
                <a:solidFill>
                  <a:srgbClr val="FFFEDA"/>
                </a:solidFill>
                <a:effectLst>
                  <a:outerShdw blurRad="50800" dist="38100" dir="2700000">
                    <a:srgbClr val="000000">
                      <a:alpha val="43000"/>
                    </a:srgbClr>
                  </a:outerShdw>
                </a:effectLst>
                <a:latin typeface="Gill Sans"/>
                <a:ea typeface="+mj-ea"/>
                <a:cs typeface="Gill Sans"/>
              </a:rPr>
              <a:t>Age</a:t>
            </a:r>
            <a:r>
              <a:rPr kumimoji="0" lang="en-US" sz="8000" i="0" u="none" strike="noStrike" kern="1200" cap="none" spc="0" normalizeH="0" baseline="0" noProof="0" dirty="0" smtClean="0">
                <a:ln>
                  <a:noFill/>
                </a:ln>
                <a:solidFill>
                  <a:srgbClr val="FFFEDA"/>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FFFEDA"/>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76200" y="24384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b="1" dirty="0" smtClean="0">
                <a:solidFill>
                  <a:srgbClr val="DC7805"/>
                </a:solidFill>
                <a:effectLst>
                  <a:outerShdw blurRad="50800" dist="38100" dir="2700000">
                    <a:srgbClr val="000000">
                      <a:alpha val="43000"/>
                    </a:srgbClr>
                  </a:outerShdw>
                </a:effectLst>
                <a:latin typeface="Gill Sans"/>
                <a:ea typeface="+mj-ea"/>
                <a:cs typeface="Gill Sans"/>
              </a:rPr>
              <a:t>EFFECTS</a:t>
            </a:r>
            <a:r>
              <a:rPr lang="en-US" sz="10000" b="1" dirty="0" smtClean="0">
                <a:solidFill>
                  <a:srgbClr val="DC7805"/>
                </a:solidFill>
                <a:effectLst>
                  <a:outerShdw blurRad="50800" dist="38100" dir="2700000">
                    <a:srgbClr val="000000">
                      <a:alpha val="43000"/>
                    </a:srgbClr>
                  </a:outerShdw>
                </a:effectLst>
                <a:latin typeface="Gill Sans"/>
                <a:ea typeface="+mj-ea"/>
                <a:cs typeface="Gill Sans"/>
              </a:rPr>
              <a:t>	</a:t>
            </a:r>
            <a:endParaRPr kumimoji="0" lang="en-US" sz="10000" b="1" i="0" u="none" strike="noStrike" kern="1200" cap="none" spc="0" normalizeH="0" baseline="0" noProof="0" dirty="0">
              <a:ln>
                <a:noFill/>
              </a:ln>
              <a:solidFill>
                <a:srgbClr val="DC7805"/>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bg>
      <p:bgPr>
        <a:gradFill flip="none" rotWithShape="1">
          <a:gsLst>
            <a:gs pos="99000">
              <a:srgbClr val="18497D"/>
            </a:gs>
            <a:gs pos="100000">
              <a:srgbClr val="FFFFFF"/>
            </a:gs>
            <a:gs pos="0">
              <a:schemeClr val="accent5">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4" name="TextBox 3"/>
          <p:cNvSpPr txBox="1"/>
          <p:nvPr/>
        </p:nvSpPr>
        <p:spPr>
          <a:xfrm>
            <a:off x="685800" y="1413808"/>
            <a:ext cx="7696200" cy="1938992"/>
          </a:xfrm>
          <a:prstGeom prst="rect">
            <a:avLst/>
          </a:prstGeom>
          <a:noFill/>
          <a:effectLst>
            <a:reflection stA="50000" endPos="56000" dir="5400000" sy="-100000" algn="bl" rotWithShape="0"/>
          </a:effectLst>
        </p:spPr>
        <p:txBody>
          <a:bodyPr wrap="square" rtlCol="0">
            <a:spAutoFit/>
          </a:bodyPr>
          <a:lstStyle/>
          <a:p>
            <a:r>
              <a:rPr lang="en-US" sz="12000" b="1" dirty="0" smtClean="0">
                <a:solidFill>
                  <a:srgbClr val="64AD33"/>
                </a:solidFill>
                <a:effectLst>
                  <a:reflection stA="50000" endPos="75000" dist="12700" dir="5400000" sy="-100000" algn="bl" rotWithShape="0"/>
                </a:effectLst>
                <a:latin typeface="Gill Sans"/>
                <a:cs typeface="Gill Sans"/>
              </a:rPr>
              <a:t>PACING</a:t>
            </a:r>
            <a:endParaRPr lang="en-US" sz="12000" b="1" dirty="0">
              <a:solidFill>
                <a:srgbClr val="64AD33"/>
              </a:solidFill>
              <a:effectLst>
                <a:reflection stA="50000" endPos="75000" dist="12700" dir="5400000" sy="-100000" algn="bl" rotWithShape="0"/>
              </a:effectLst>
              <a:latin typeface="Gill Sans"/>
              <a:cs typeface="Gill Sans"/>
            </a:endParaRPr>
          </a:p>
        </p:txBody>
      </p:sp>
      <p:sp>
        <p:nvSpPr>
          <p:cNvPr id="7" name="TextBox 6"/>
          <p:cNvSpPr txBox="1"/>
          <p:nvPr/>
        </p:nvSpPr>
        <p:spPr>
          <a:xfrm>
            <a:off x="533400" y="733217"/>
            <a:ext cx="9144000" cy="1400383"/>
          </a:xfrm>
          <a:prstGeom prst="rect">
            <a:avLst/>
          </a:prstGeom>
          <a:noFill/>
        </p:spPr>
        <p:txBody>
          <a:bodyPr wrap="square" rtlCol="0">
            <a:spAutoFit/>
          </a:bodyPr>
          <a:lstStyle/>
          <a:p>
            <a:r>
              <a:rPr lang="en-US" sz="8500" dirty="0" smtClean="0">
                <a:solidFill>
                  <a:schemeClr val="tx2"/>
                </a:solidFill>
                <a:latin typeface="Gill Sans"/>
                <a:cs typeface="Gill Sans"/>
              </a:rPr>
              <a:t>Adjustable</a:t>
            </a:r>
            <a:endParaRPr lang="en-US" sz="8500" dirty="0">
              <a:solidFill>
                <a:schemeClr val="tx2"/>
              </a:solidFill>
              <a:latin typeface="Gill Sans"/>
              <a:cs typeface="Gill San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bg>
      <p:bgPr>
        <a:gradFill flip="none" rotWithShape="1">
          <a:gsLst>
            <a:gs pos="99000">
              <a:srgbClr val="18497D"/>
            </a:gs>
            <a:gs pos="100000">
              <a:srgbClr val="FFFFFF"/>
            </a:gs>
            <a:gs pos="0">
              <a:schemeClr val="accent5">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7" name="TextBox 6"/>
          <p:cNvSpPr txBox="1"/>
          <p:nvPr/>
        </p:nvSpPr>
        <p:spPr>
          <a:xfrm>
            <a:off x="-304800" y="2362200"/>
            <a:ext cx="9144000" cy="1400383"/>
          </a:xfrm>
          <a:prstGeom prst="rect">
            <a:avLst/>
          </a:prstGeom>
          <a:noFill/>
        </p:spPr>
        <p:txBody>
          <a:bodyPr wrap="square" rtlCol="0">
            <a:spAutoFit/>
          </a:bodyPr>
          <a:lstStyle/>
          <a:p>
            <a:pPr algn="r"/>
            <a:r>
              <a:rPr lang="en-US" sz="8500" dirty="0" smtClean="0">
                <a:solidFill>
                  <a:schemeClr val="tx2"/>
                </a:solidFill>
                <a:latin typeface="Gill Sans"/>
                <a:cs typeface="Gill Sans"/>
              </a:rPr>
              <a:t>Adaptive</a:t>
            </a:r>
            <a:endParaRPr lang="en-US" sz="8500" dirty="0">
              <a:solidFill>
                <a:schemeClr val="tx2"/>
              </a:solidFill>
              <a:latin typeface="Gill Sans"/>
              <a:cs typeface="Gill Sans"/>
            </a:endParaRPr>
          </a:p>
        </p:txBody>
      </p:sp>
      <p:sp>
        <p:nvSpPr>
          <p:cNvPr id="4" name="TextBox 3"/>
          <p:cNvSpPr txBox="1"/>
          <p:nvPr/>
        </p:nvSpPr>
        <p:spPr>
          <a:xfrm>
            <a:off x="1219200" y="3048000"/>
            <a:ext cx="7696200" cy="1938992"/>
          </a:xfrm>
          <a:prstGeom prst="rect">
            <a:avLst/>
          </a:prstGeom>
          <a:noFill/>
          <a:effectLst>
            <a:reflection stA="50000" endPos="56000" dir="5400000" sy="-100000" algn="bl" rotWithShape="0"/>
          </a:effectLst>
        </p:spPr>
        <p:txBody>
          <a:bodyPr wrap="square" rtlCol="0">
            <a:spAutoFit/>
          </a:bodyPr>
          <a:lstStyle/>
          <a:p>
            <a:pPr algn="r"/>
            <a:r>
              <a:rPr lang="en-US" sz="12000" b="1" dirty="0" smtClean="0">
                <a:solidFill>
                  <a:srgbClr val="64AD33"/>
                </a:solidFill>
                <a:effectLst>
                  <a:reflection stA="50000" endPos="75000" dist="12700" dir="5400000" sy="-100000" algn="bl" rotWithShape="0"/>
                </a:effectLst>
                <a:latin typeface="Gill Sans"/>
                <a:cs typeface="Gill Sans"/>
              </a:rPr>
              <a:t>RELEASE</a:t>
            </a:r>
            <a:endParaRPr lang="en-US" sz="12000" b="1" dirty="0">
              <a:solidFill>
                <a:srgbClr val="64AD33"/>
              </a:solidFill>
              <a:effectLst>
                <a:reflection stA="50000" endPos="75000" dist="12700" dir="5400000" sy="-100000" algn="bl" rotWithShape="0"/>
              </a:effectLst>
              <a:latin typeface="Gill Sans"/>
              <a:cs typeface="Gill San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bg>
      <p:bgPr>
        <a:solidFill>
          <a:srgbClr val="98CA32"/>
        </a:solidFill>
        <a:effectLst/>
      </p:bgPr>
    </p:bg>
    <p:spTree>
      <p:nvGrpSpPr>
        <p:cNvPr id="1" name=""/>
        <p:cNvGrpSpPr/>
        <p:nvPr/>
      </p:nvGrpSpPr>
      <p:grpSpPr>
        <a:xfrm>
          <a:off x="0" y="0"/>
          <a:ext cx="0" cy="0"/>
          <a:chOff x="0" y="0"/>
          <a:chExt cx="0" cy="0"/>
        </a:xfrm>
      </p:grpSpPr>
      <p:sp>
        <p:nvSpPr>
          <p:cNvPr id="10" name="Freeform 9"/>
          <p:cNvSpPr/>
          <p:nvPr/>
        </p:nvSpPr>
        <p:spPr>
          <a:xfrm rot="16200000">
            <a:off x="-1028700" y="-897285"/>
            <a:ext cx="6858000" cy="8763000"/>
          </a:xfrm>
          <a:custGeom>
            <a:avLst/>
            <a:gdLst>
              <a:gd name="connsiteX0" fmla="*/ 0 w 1000407"/>
              <a:gd name="connsiteY0" fmla="*/ 3138807 h 3138807"/>
              <a:gd name="connsiteX1" fmla="*/ 0 w 1000407"/>
              <a:gd name="connsiteY1" fmla="*/ 0 h 3138807"/>
              <a:gd name="connsiteX2" fmla="*/ 1000407 w 1000407"/>
              <a:gd name="connsiteY2" fmla="*/ 3138807 h 3138807"/>
              <a:gd name="connsiteX3" fmla="*/ 0 w 1000407"/>
              <a:gd name="connsiteY3" fmla="*/ 3138807 h 3138807"/>
              <a:gd name="connsiteX0" fmla="*/ 0 w 996660"/>
              <a:gd name="connsiteY0" fmla="*/ 3138807 h 3142018"/>
              <a:gd name="connsiteX1" fmla="*/ 0 w 996660"/>
              <a:gd name="connsiteY1" fmla="*/ 0 h 3142018"/>
              <a:gd name="connsiteX2" fmla="*/ 996660 w 996660"/>
              <a:gd name="connsiteY2" fmla="*/ 3142018 h 3142018"/>
              <a:gd name="connsiteX3" fmla="*/ 0 w 996660"/>
              <a:gd name="connsiteY3" fmla="*/ 3138807 h 3142018"/>
              <a:gd name="connsiteX0" fmla="*/ 0 w 996660"/>
              <a:gd name="connsiteY0" fmla="*/ 3138807 h 3142018"/>
              <a:gd name="connsiteX1" fmla="*/ 0 w 996660"/>
              <a:gd name="connsiteY1" fmla="*/ 0 h 3142018"/>
              <a:gd name="connsiteX2" fmla="*/ 996660 w 996660"/>
              <a:gd name="connsiteY2" fmla="*/ 3142018 h 3142018"/>
              <a:gd name="connsiteX3" fmla="*/ 0 w 996660"/>
              <a:gd name="connsiteY3" fmla="*/ 3138807 h 3142018"/>
              <a:gd name="connsiteX0" fmla="*/ 0 w 996660"/>
              <a:gd name="connsiteY0" fmla="*/ 3138807 h 3147261"/>
              <a:gd name="connsiteX1" fmla="*/ 0 w 996660"/>
              <a:gd name="connsiteY1" fmla="*/ 0 h 3147261"/>
              <a:gd name="connsiteX2" fmla="*/ 996660 w 996660"/>
              <a:gd name="connsiteY2" fmla="*/ 3142018 h 3147261"/>
              <a:gd name="connsiteX3" fmla="*/ 0 w 996660"/>
              <a:gd name="connsiteY3" fmla="*/ 3138807 h 3147261"/>
              <a:gd name="connsiteX0" fmla="*/ 0 w 1048604"/>
              <a:gd name="connsiteY0" fmla="*/ 3138807 h 3142018"/>
              <a:gd name="connsiteX1" fmla="*/ 0 w 1048604"/>
              <a:gd name="connsiteY1" fmla="*/ 0 h 3142018"/>
              <a:gd name="connsiteX2" fmla="*/ 996660 w 1048604"/>
              <a:gd name="connsiteY2" fmla="*/ 3142018 h 3142018"/>
              <a:gd name="connsiteX3" fmla="*/ 0 w 1048604"/>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11089"/>
              <a:gd name="connsiteY0" fmla="*/ 3138807 h 3142018"/>
              <a:gd name="connsiteX1" fmla="*/ 0 w 1311089"/>
              <a:gd name="connsiteY1" fmla="*/ 0 h 3142018"/>
              <a:gd name="connsiteX2" fmla="*/ 996660 w 1311089"/>
              <a:gd name="connsiteY2" fmla="*/ 3142018 h 3142018"/>
              <a:gd name="connsiteX3" fmla="*/ 0 w 1311089"/>
              <a:gd name="connsiteY3" fmla="*/ 3138807 h 3142018"/>
              <a:gd name="connsiteX0" fmla="*/ 0 w 1323525"/>
              <a:gd name="connsiteY0" fmla="*/ 3171863 h 3172933"/>
              <a:gd name="connsiteX1" fmla="*/ 12436 w 1323525"/>
              <a:gd name="connsiteY1" fmla="*/ 0 h 3172933"/>
              <a:gd name="connsiteX2" fmla="*/ 1009096 w 1323525"/>
              <a:gd name="connsiteY2" fmla="*/ 3142018 h 3172933"/>
              <a:gd name="connsiteX3" fmla="*/ 0 w 1323525"/>
              <a:gd name="connsiteY3" fmla="*/ 3171863 h 3172933"/>
              <a:gd name="connsiteX0" fmla="*/ 0 w 1323525"/>
              <a:gd name="connsiteY0" fmla="*/ 3171863 h 3770019"/>
              <a:gd name="connsiteX1" fmla="*/ 12436 w 1323525"/>
              <a:gd name="connsiteY1" fmla="*/ 0 h 3770019"/>
              <a:gd name="connsiteX2" fmla="*/ 1009096 w 1323525"/>
              <a:gd name="connsiteY2" fmla="*/ 3142018 h 3770019"/>
              <a:gd name="connsiteX3" fmla="*/ 0 w 1323525"/>
              <a:gd name="connsiteY3" fmla="*/ 3171863 h 3770019"/>
              <a:gd name="connsiteX0" fmla="*/ 0 w 1323525"/>
              <a:gd name="connsiteY0" fmla="*/ 3171863 h 3171863"/>
              <a:gd name="connsiteX1" fmla="*/ 12436 w 1323525"/>
              <a:gd name="connsiteY1" fmla="*/ 0 h 3171863"/>
              <a:gd name="connsiteX2" fmla="*/ 1009096 w 1323525"/>
              <a:gd name="connsiteY2" fmla="*/ 3142018 h 3171863"/>
              <a:gd name="connsiteX3" fmla="*/ 0 w 1323525"/>
              <a:gd name="connsiteY3" fmla="*/ 3171863 h 3171863"/>
              <a:gd name="connsiteX0" fmla="*/ 0 w 1239062"/>
              <a:gd name="connsiteY0" fmla="*/ 3171863 h 3286971"/>
              <a:gd name="connsiteX1" fmla="*/ 12436 w 1239062"/>
              <a:gd name="connsiteY1" fmla="*/ 0 h 3286971"/>
              <a:gd name="connsiteX2" fmla="*/ 924633 w 1239062"/>
              <a:gd name="connsiteY2" fmla="*/ 3286971 h 3286971"/>
              <a:gd name="connsiteX3" fmla="*/ 0 w 1239062"/>
              <a:gd name="connsiteY3" fmla="*/ 3171863 h 3286971"/>
              <a:gd name="connsiteX0" fmla="*/ 0 w 1239062"/>
              <a:gd name="connsiteY0" fmla="*/ 3171863 h 3286971"/>
              <a:gd name="connsiteX1" fmla="*/ 12436 w 1239062"/>
              <a:gd name="connsiteY1" fmla="*/ 0 h 3286971"/>
              <a:gd name="connsiteX2" fmla="*/ 924633 w 1239062"/>
              <a:gd name="connsiteY2" fmla="*/ 3286971 h 3286971"/>
              <a:gd name="connsiteX3" fmla="*/ 0 w 1239062"/>
              <a:gd name="connsiteY3" fmla="*/ 3171863 h 3286971"/>
            </a:gdLst>
            <a:ahLst/>
            <a:cxnLst>
              <a:cxn ang="0">
                <a:pos x="connsiteX0" y="connsiteY0"/>
              </a:cxn>
              <a:cxn ang="0">
                <a:pos x="connsiteX1" y="connsiteY1"/>
              </a:cxn>
              <a:cxn ang="0">
                <a:pos x="connsiteX2" y="connsiteY2"/>
              </a:cxn>
              <a:cxn ang="0">
                <a:pos x="connsiteX3" y="connsiteY3"/>
              </a:cxn>
            </a:cxnLst>
            <a:rect l="l" t="t" r="r" b="b"/>
            <a:pathLst>
              <a:path w="1239062" h="3286971">
                <a:moveTo>
                  <a:pt x="0" y="3171863"/>
                </a:moveTo>
                <a:cubicBezTo>
                  <a:pt x="4145" y="2114575"/>
                  <a:pt x="8291" y="1057288"/>
                  <a:pt x="12436" y="0"/>
                </a:cubicBezTo>
                <a:cubicBezTo>
                  <a:pt x="344656" y="1047339"/>
                  <a:pt x="1239062" y="837785"/>
                  <a:pt x="924633" y="3286971"/>
                </a:cubicBezTo>
                <a:cubicBezTo>
                  <a:pt x="645297" y="1285942"/>
                  <a:pt x="143068" y="2608310"/>
                  <a:pt x="0" y="3171863"/>
                </a:cubicBezTo>
                <a:close/>
              </a:path>
            </a:pathLst>
          </a:custGeom>
          <a:ln/>
        </p:spPr>
        <p:style>
          <a:lnRef idx="0">
            <a:schemeClr val="accent1"/>
          </a:lnRef>
          <a:fillRef idx="3">
            <a:schemeClr val="accent1"/>
          </a:fillRef>
          <a:effectRef idx="3">
            <a:schemeClr val="accent1"/>
          </a:effectRef>
          <a:fontRef idx="minor">
            <a:schemeClr val="lt1"/>
          </a:fontRef>
        </p:style>
      </p:sp>
      <p:sp>
        <p:nvSpPr>
          <p:cNvPr id="5" name="Content Placeholder 6"/>
          <p:cNvSpPr txBox="1">
            <a:spLocks/>
          </p:cNvSpPr>
          <p:nvPr/>
        </p:nvSpPr>
        <p:spPr>
          <a:xfrm>
            <a:off x="838200" y="2133600"/>
            <a:ext cx="2559008" cy="2694205"/>
          </a:xfrm>
          <a:prstGeom prst="rect">
            <a:avLst/>
          </a:prstGeom>
          <a:effectLst/>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15000" dirty="0" smtClean="0">
                <a:solidFill>
                  <a:srgbClr val="64AD33">
                    <a:alpha val="75000"/>
                  </a:srgbClr>
                </a:solidFill>
                <a:effectLst>
                  <a:outerShdw blurRad="50800" dist="38100" dir="2700000">
                    <a:srgbClr val="000000">
                      <a:alpha val="43000"/>
                    </a:srgbClr>
                  </a:outerShdw>
                </a:effectLst>
                <a:latin typeface="Myriad Pro Semibold"/>
                <a:cs typeface="Myriad Pro Semibold"/>
              </a:rPr>
              <a:t>3D</a:t>
            </a:r>
          </a:p>
        </p:txBody>
      </p:sp>
      <p:sp>
        <p:nvSpPr>
          <p:cNvPr id="6" name="Title 1"/>
          <p:cNvSpPr txBox="1">
            <a:spLocks/>
          </p:cNvSpPr>
          <p:nvPr/>
        </p:nvSpPr>
        <p:spPr>
          <a:xfrm>
            <a:off x="2678953" y="1653849"/>
            <a:ext cx="7455647" cy="15465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9000" dirty="0" err="1" smtClean="0">
                <a:solidFill>
                  <a:srgbClr val="1F497D"/>
                </a:solidFill>
                <a:latin typeface="Myriad Pro"/>
                <a:ea typeface="+mj-ea"/>
                <a:cs typeface="Myriad Pro"/>
              </a:rPr>
              <a:t>m</a:t>
            </a:r>
            <a:r>
              <a:rPr lang="en-US" sz="9000" noProof="0" dirty="0" err="1" smtClean="0">
                <a:solidFill>
                  <a:srgbClr val="1F497D"/>
                </a:solidFill>
                <a:latin typeface="Myriad Pro"/>
                <a:ea typeface="+mj-ea"/>
                <a:cs typeface="Myriad Pro"/>
              </a:rPr>
              <a:t>obile</a:t>
            </a:r>
            <a:r>
              <a:rPr lang="en-US" sz="9000" noProof="0" dirty="0" smtClean="0">
                <a:solidFill>
                  <a:srgbClr val="1F497D"/>
                </a:solidFill>
                <a:latin typeface="Myriad Pro"/>
                <a:ea typeface="+mj-ea"/>
                <a:cs typeface="Myriad Pro"/>
              </a:rPr>
              <a:t> apps</a:t>
            </a:r>
            <a:endParaRPr kumimoji="0" lang="en-US" sz="9000" i="0" u="none" strike="noStrike" kern="1200" cap="none" spc="0" normalizeH="0" baseline="0" noProof="0" dirty="0" smtClean="0">
              <a:ln>
                <a:noFill/>
              </a:ln>
              <a:solidFill>
                <a:srgbClr val="1F497D"/>
              </a:solidFill>
              <a:effectLst/>
              <a:uLnTx/>
              <a:uFillTx/>
              <a:latin typeface="Myriad Pro"/>
              <a:ea typeface="+mj-ea"/>
              <a:cs typeface="Myriad Pro"/>
            </a:endParaRPr>
          </a:p>
        </p:txBody>
      </p:sp>
      <p:sp>
        <p:nvSpPr>
          <p:cNvPr id="8" name="Content Placeholder 6"/>
          <p:cNvSpPr txBox="1">
            <a:spLocks/>
          </p:cNvSpPr>
          <p:nvPr/>
        </p:nvSpPr>
        <p:spPr>
          <a:xfrm>
            <a:off x="2209800" y="4114800"/>
            <a:ext cx="7848600" cy="1115512"/>
          </a:xfrm>
          <a:prstGeom prst="rect">
            <a:avLst/>
          </a:prstGeom>
          <a:effectLst/>
        </p:spPr>
        <p:txBody>
          <a:bodyPr vert="horz" lIns="91440" tIns="45720" rIns="91440" bIns="45720" rtlCol="0">
            <a:noAutofit/>
          </a:bodyPr>
          <a:lstStyle/>
          <a:p>
            <a:pPr marL="342900" marR="0" lvl="0" indent="-342900" algn="l" defTabSz="457200" rtl="0" eaLnBrk="1" fontAlgn="auto" latinLnBrk="0" hangingPunct="1">
              <a:lnSpc>
                <a:spcPct val="100000"/>
              </a:lnSpc>
              <a:spcBef>
                <a:spcPct val="20000"/>
              </a:spcBef>
              <a:spcAft>
                <a:spcPts val="0"/>
              </a:spcAft>
              <a:buClrTx/>
              <a:buSzTx/>
              <a:buFont typeface="Arial"/>
              <a:buNone/>
              <a:tabLst/>
              <a:defRPr/>
            </a:pPr>
            <a:r>
              <a:rPr lang="en-US" sz="6000" dirty="0" smtClean="0">
                <a:solidFill>
                  <a:srgbClr val="64AD33"/>
                </a:solidFill>
                <a:effectLst>
                  <a:outerShdw blurRad="50800" dist="38100" dir="2700000">
                    <a:srgbClr val="000000">
                      <a:alpha val="43000"/>
                    </a:srgbClr>
                  </a:outerShdw>
                </a:effectLst>
                <a:latin typeface="Myriad Pro"/>
                <a:cs typeface="Myriad Pro"/>
              </a:rPr>
              <a:t>social media</a:t>
            </a:r>
          </a:p>
        </p:txBody>
      </p:sp>
      <p:sp>
        <p:nvSpPr>
          <p:cNvPr id="7" name="Content Placeholder 6"/>
          <p:cNvSpPr txBox="1">
            <a:spLocks/>
          </p:cNvSpPr>
          <p:nvPr/>
        </p:nvSpPr>
        <p:spPr>
          <a:xfrm>
            <a:off x="228600" y="2971800"/>
            <a:ext cx="8853310" cy="1115512"/>
          </a:xfrm>
          <a:prstGeom prst="rect">
            <a:avLst/>
          </a:prstGeom>
          <a:effectLst/>
        </p:spPr>
        <p:txBody>
          <a:bodyPr vert="horz" lIns="91440" tIns="45720" rIns="91440" bIns="45720" rtlCol="0">
            <a:noAutofit/>
          </a:bodyPr>
          <a:lstStyle/>
          <a:p>
            <a:pPr marL="342900" marR="0" lvl="0" indent="-342900" algn="r" defTabSz="457200" rtl="0" eaLnBrk="1" fontAlgn="auto" latinLnBrk="0" hangingPunct="1">
              <a:lnSpc>
                <a:spcPct val="100000"/>
              </a:lnSpc>
              <a:spcBef>
                <a:spcPct val="20000"/>
              </a:spcBef>
              <a:spcAft>
                <a:spcPts val="0"/>
              </a:spcAft>
              <a:buClrTx/>
              <a:buSzTx/>
              <a:buFont typeface="Arial"/>
              <a:buNone/>
              <a:tabLst/>
              <a:defRPr/>
            </a:pPr>
            <a:r>
              <a:rPr lang="en-US" sz="6600" dirty="0" smtClean="0">
                <a:solidFill>
                  <a:schemeClr val="tx2">
                    <a:alpha val="77000"/>
                  </a:schemeClr>
                </a:solidFill>
                <a:effectLst>
                  <a:outerShdw blurRad="50800" dist="38100" dir="2700000">
                    <a:srgbClr val="000000">
                      <a:alpha val="43000"/>
                    </a:srgbClr>
                  </a:outerShdw>
                </a:effectLst>
                <a:latin typeface="Myriad Pro"/>
                <a:cs typeface="Myriad Pro"/>
              </a:rPr>
              <a:t>augmented reality</a:t>
            </a:r>
          </a:p>
        </p:txBody>
      </p:sp>
      <p:sp>
        <p:nvSpPr>
          <p:cNvPr id="9" name="Title 1"/>
          <p:cNvSpPr txBox="1">
            <a:spLocks/>
          </p:cNvSpPr>
          <p:nvPr/>
        </p:nvSpPr>
        <p:spPr>
          <a:xfrm>
            <a:off x="152400" y="4724400"/>
            <a:ext cx="9753600" cy="1546551"/>
          </a:xfrm>
          <a:custGeom>
            <a:avLst/>
            <a:gdLst>
              <a:gd name="connsiteX0" fmla="*/ 0 w 9144000"/>
              <a:gd name="connsiteY0" fmla="*/ 0 h 1470025"/>
              <a:gd name="connsiteX1" fmla="*/ 9144000 w 9144000"/>
              <a:gd name="connsiteY1" fmla="*/ 0 h 1470025"/>
              <a:gd name="connsiteX2" fmla="*/ 9144000 w 9144000"/>
              <a:gd name="connsiteY2" fmla="*/ 1470025 h 1470025"/>
              <a:gd name="connsiteX3" fmla="*/ 0 w 9144000"/>
              <a:gd name="connsiteY3" fmla="*/ 1470025 h 1470025"/>
              <a:gd name="connsiteX4" fmla="*/ 0 w 9144000"/>
              <a:gd name="connsiteY4" fmla="*/ 0 h 147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70025">
                <a:moveTo>
                  <a:pt x="0" y="0"/>
                </a:moveTo>
                <a:lnTo>
                  <a:pt x="9144000" y="0"/>
                </a:lnTo>
                <a:lnTo>
                  <a:pt x="9144000" y="1470025"/>
                </a:lnTo>
                <a:lnTo>
                  <a:pt x="0" y="1470025"/>
                </a:lnTo>
                <a:lnTo>
                  <a:pt x="0" y="0"/>
                </a:lnTo>
                <a:close/>
              </a:path>
            </a:pathLst>
          </a:custGeom>
          <a:noFill/>
          <a:effectLst/>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lang="en-US" sz="10000" dirty="0" err="1" smtClean="0">
                <a:solidFill>
                  <a:srgbClr val="FFFFFF"/>
                </a:solidFill>
                <a:effectLst>
                  <a:outerShdw blurRad="50800" dist="38100" dir="2700000">
                    <a:srgbClr val="000000">
                      <a:alpha val="43000"/>
                    </a:srgbClr>
                  </a:outerShdw>
                </a:effectLst>
                <a:latin typeface="Myriad Pro"/>
                <a:ea typeface="+mj-ea"/>
                <a:cs typeface="Myriad Pro"/>
              </a:rPr>
              <a:t>m</a:t>
            </a:r>
            <a:r>
              <a:rPr lang="en-US" sz="10000" noProof="0" dirty="0" err="1" smtClean="0">
                <a:solidFill>
                  <a:srgbClr val="FFFFFF"/>
                </a:solidFill>
                <a:effectLst>
                  <a:outerShdw blurRad="50800" dist="38100" dir="2700000">
                    <a:srgbClr val="000000">
                      <a:alpha val="43000"/>
                    </a:srgbClr>
                  </a:outerShdw>
                </a:effectLst>
                <a:latin typeface="Myriad Pro"/>
                <a:ea typeface="+mj-ea"/>
                <a:cs typeface="Myriad Pro"/>
              </a:rPr>
              <a:t>obi</a:t>
            </a:r>
            <a:r>
              <a:rPr lang="en-US" sz="10000" noProof="0" dirty="0" err="1" smtClean="0">
                <a:solidFill>
                  <a:schemeClr val="bg1"/>
                </a:solidFill>
                <a:effectLst>
                  <a:outerShdw blurRad="50800" dist="38100" dir="2700000">
                    <a:srgbClr val="000000">
                      <a:alpha val="43000"/>
                    </a:srgbClr>
                  </a:outerShdw>
                </a:effectLst>
                <a:latin typeface="Myriad Pro"/>
                <a:ea typeface="+mj-ea"/>
                <a:cs typeface="Myriad Pro"/>
              </a:rPr>
              <a:t>le</a:t>
            </a:r>
            <a:r>
              <a:rPr lang="en-US" sz="10000" noProof="0" dirty="0" smtClean="0">
                <a:solidFill>
                  <a:srgbClr val="67B336"/>
                </a:solidFill>
                <a:effectLst>
                  <a:outerShdw blurRad="50800" dist="38100" dir="2700000">
                    <a:srgbClr val="000000">
                      <a:alpha val="43000"/>
                    </a:srgbClr>
                  </a:outerShdw>
                </a:effectLst>
                <a:latin typeface="Myriad Pro"/>
                <a:ea typeface="+mj-ea"/>
                <a:cs typeface="Myriad Pro"/>
              </a:rPr>
              <a:t> learning</a:t>
            </a:r>
            <a:endParaRPr kumimoji="0" lang="en-US" sz="10000" i="0" u="none" strike="noStrike" kern="1200" cap="none" spc="0" normalizeH="0" baseline="0" noProof="0" dirty="0" smtClean="0">
              <a:ln>
                <a:noFill/>
              </a:ln>
              <a:solidFill>
                <a:srgbClr val="67B336"/>
              </a:solidFill>
              <a:effectLst>
                <a:outerShdw blurRad="50800" dist="38100" dir="2700000">
                  <a:srgbClr val="000000">
                    <a:alpha val="43000"/>
                  </a:srgbClr>
                </a:outerShdw>
              </a:effectLst>
              <a:uLnTx/>
              <a:uFillTx/>
              <a:latin typeface="Myriad Pro"/>
              <a:ea typeface="+mj-ea"/>
              <a:cs typeface="Myriad Pro"/>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par>
                                <p:cTn id="11" presetID="10" presetClass="entr" presetSubtype="0" fill="hold" grpId="0" nodeType="with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par>
                                <p:cTn id="14" presetID="10" presetClass="entr" presetSubtype="0" fill="hold" grpId="0" nodeType="with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par>
                                <p:cTn id="17" presetID="10" presetClass="entr" presetSubtype="0" fill="hold" grpId="0" nodeType="with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Effect transition="in" filter="fade">
                                      <p:cBhvr>
                                        <p:cTn id="19" dur="20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bg>
      <p:bgPr>
        <a:gradFill flip="none" rotWithShape="1">
          <a:gsLst>
            <a:gs pos="99000">
              <a:srgbClr val="18497D"/>
            </a:gs>
            <a:gs pos="100000">
              <a:srgbClr val="FFFFFF"/>
            </a:gs>
            <a:gs pos="0">
              <a:schemeClr val="accent5">
                <a:lumMod val="40000"/>
                <a:lumOff val="60000"/>
              </a:schemeClr>
            </a:gs>
          </a:gsLst>
          <a:lin ang="5400000" scaled="0"/>
          <a:tileRect/>
        </a:gradFill>
        <a:effectLst/>
      </p:bgPr>
    </p:bg>
    <p:spTree>
      <p:nvGrpSpPr>
        <p:cNvPr id="1" name=""/>
        <p:cNvGrpSpPr/>
        <p:nvPr/>
      </p:nvGrpSpPr>
      <p:grpSpPr>
        <a:xfrm>
          <a:off x="0" y="0"/>
          <a:ext cx="0" cy="0"/>
          <a:chOff x="0" y="0"/>
          <a:chExt cx="0" cy="0"/>
        </a:xfrm>
      </p:grpSpPr>
      <p:sp>
        <p:nvSpPr>
          <p:cNvPr id="7" name="TextBox 6"/>
          <p:cNvSpPr txBox="1"/>
          <p:nvPr/>
        </p:nvSpPr>
        <p:spPr>
          <a:xfrm>
            <a:off x="1143000" y="201305"/>
            <a:ext cx="7162800" cy="1246495"/>
          </a:xfrm>
          <a:prstGeom prst="rect">
            <a:avLst/>
          </a:prstGeom>
          <a:noFill/>
        </p:spPr>
        <p:txBody>
          <a:bodyPr wrap="square" rtlCol="0">
            <a:spAutoFit/>
          </a:bodyPr>
          <a:lstStyle/>
          <a:p>
            <a:pPr algn="r"/>
            <a:r>
              <a:rPr lang="en-US" sz="7500" dirty="0" smtClean="0">
                <a:solidFill>
                  <a:schemeClr val="tx2"/>
                </a:solidFill>
                <a:latin typeface="Gill Sans"/>
                <a:cs typeface="Gill Sans"/>
              </a:rPr>
              <a:t>varied </a:t>
            </a:r>
            <a:endParaRPr lang="en-US" sz="7500" dirty="0">
              <a:solidFill>
                <a:schemeClr val="tx2"/>
              </a:solidFill>
              <a:latin typeface="Gill Sans"/>
              <a:cs typeface="Gill Sans"/>
            </a:endParaRPr>
          </a:p>
        </p:txBody>
      </p:sp>
      <p:sp>
        <p:nvSpPr>
          <p:cNvPr id="4" name="TextBox 3"/>
          <p:cNvSpPr txBox="1"/>
          <p:nvPr/>
        </p:nvSpPr>
        <p:spPr>
          <a:xfrm>
            <a:off x="152400" y="886361"/>
            <a:ext cx="8458200" cy="1323439"/>
          </a:xfrm>
          <a:prstGeom prst="rect">
            <a:avLst/>
          </a:prstGeom>
          <a:noFill/>
          <a:effectLst/>
        </p:spPr>
        <p:txBody>
          <a:bodyPr wrap="square" rtlCol="0">
            <a:spAutoFit/>
          </a:bodyPr>
          <a:lstStyle/>
          <a:p>
            <a:pPr algn="r"/>
            <a:r>
              <a:rPr lang="en-US" sz="8000" b="1" dirty="0" smtClean="0">
                <a:solidFill>
                  <a:srgbClr val="63AE34"/>
                </a:solidFill>
                <a:effectLst/>
                <a:latin typeface="Gill Sans"/>
                <a:cs typeface="Gill Sans"/>
              </a:rPr>
              <a:t>SCH</a:t>
            </a:r>
            <a:r>
              <a:rPr lang="en-US" sz="8000" b="1" dirty="0" smtClean="0">
                <a:solidFill>
                  <a:srgbClr val="64AD33"/>
                </a:solidFill>
                <a:effectLst/>
                <a:latin typeface="Gill Sans"/>
                <a:cs typeface="Gill Sans"/>
              </a:rPr>
              <a:t>EDU</a:t>
            </a:r>
            <a:r>
              <a:rPr lang="en-US" sz="8000" b="1" dirty="0" smtClean="0">
                <a:solidFill>
                  <a:srgbClr val="63AE34"/>
                </a:solidFill>
                <a:effectLst/>
                <a:latin typeface="Gill Sans"/>
                <a:cs typeface="Gill Sans"/>
              </a:rPr>
              <a:t>LES</a:t>
            </a:r>
            <a:endParaRPr lang="en-US" sz="8000" b="1" dirty="0">
              <a:solidFill>
                <a:srgbClr val="63AE34"/>
              </a:solidFill>
              <a:effectLst/>
              <a:latin typeface="Gill Sans"/>
              <a:cs typeface="Gill Sans"/>
            </a:endParaRPr>
          </a:p>
        </p:txBody>
      </p:sp>
      <p:sp>
        <p:nvSpPr>
          <p:cNvPr id="5" name="TextBox 4"/>
          <p:cNvSpPr txBox="1"/>
          <p:nvPr/>
        </p:nvSpPr>
        <p:spPr>
          <a:xfrm>
            <a:off x="609600" y="2209800"/>
            <a:ext cx="4343400" cy="1246495"/>
          </a:xfrm>
          <a:prstGeom prst="rect">
            <a:avLst/>
          </a:prstGeom>
          <a:noFill/>
        </p:spPr>
        <p:txBody>
          <a:bodyPr wrap="square" rtlCol="0">
            <a:spAutoFit/>
          </a:bodyPr>
          <a:lstStyle/>
          <a:p>
            <a:r>
              <a:rPr lang="en-US" sz="7500" dirty="0" smtClean="0">
                <a:solidFill>
                  <a:schemeClr val="tx2"/>
                </a:solidFill>
                <a:latin typeface="Gill Sans"/>
                <a:cs typeface="Gill Sans"/>
              </a:rPr>
              <a:t>multiple </a:t>
            </a:r>
            <a:endParaRPr lang="en-US" sz="7500" dirty="0">
              <a:solidFill>
                <a:schemeClr val="tx2"/>
              </a:solidFill>
              <a:latin typeface="Gill Sans"/>
              <a:cs typeface="Gill Sans"/>
            </a:endParaRPr>
          </a:p>
        </p:txBody>
      </p:sp>
      <p:sp>
        <p:nvSpPr>
          <p:cNvPr id="6" name="TextBox 5"/>
          <p:cNvSpPr txBox="1"/>
          <p:nvPr/>
        </p:nvSpPr>
        <p:spPr>
          <a:xfrm>
            <a:off x="381000" y="2943761"/>
            <a:ext cx="8458200" cy="1323439"/>
          </a:xfrm>
          <a:prstGeom prst="rect">
            <a:avLst/>
          </a:prstGeom>
          <a:noFill/>
          <a:effectLst/>
        </p:spPr>
        <p:txBody>
          <a:bodyPr wrap="square" rtlCol="0">
            <a:spAutoFit/>
          </a:bodyPr>
          <a:lstStyle/>
          <a:p>
            <a:r>
              <a:rPr lang="en-US" sz="8000" b="1" dirty="0" smtClean="0">
                <a:solidFill>
                  <a:srgbClr val="63AE34"/>
                </a:solidFill>
                <a:effectLst/>
                <a:latin typeface="Gill Sans"/>
                <a:cs typeface="Gill Sans"/>
              </a:rPr>
              <a:t>LOCATIONS</a:t>
            </a:r>
            <a:endParaRPr lang="en-US" sz="8000" b="1" dirty="0">
              <a:solidFill>
                <a:srgbClr val="63AE34"/>
              </a:solidFill>
              <a:effectLst/>
              <a:latin typeface="Gill Sans"/>
              <a:cs typeface="Gill Sans"/>
            </a:endParaRPr>
          </a:p>
        </p:txBody>
      </p:sp>
      <p:sp>
        <p:nvSpPr>
          <p:cNvPr id="8" name="TextBox 7"/>
          <p:cNvSpPr txBox="1"/>
          <p:nvPr/>
        </p:nvSpPr>
        <p:spPr>
          <a:xfrm>
            <a:off x="2133600" y="4163705"/>
            <a:ext cx="6248400" cy="1246495"/>
          </a:xfrm>
          <a:prstGeom prst="rect">
            <a:avLst/>
          </a:prstGeom>
          <a:noFill/>
        </p:spPr>
        <p:txBody>
          <a:bodyPr wrap="square" rtlCol="0">
            <a:spAutoFit/>
          </a:bodyPr>
          <a:lstStyle/>
          <a:p>
            <a:pPr algn="r"/>
            <a:r>
              <a:rPr lang="en-US" sz="7500" dirty="0" smtClean="0">
                <a:solidFill>
                  <a:schemeClr val="tx2"/>
                </a:solidFill>
                <a:latin typeface="Gill Sans"/>
                <a:cs typeface="Gill Sans"/>
              </a:rPr>
              <a:t> unwired</a:t>
            </a:r>
            <a:endParaRPr lang="en-US" sz="7500" dirty="0">
              <a:solidFill>
                <a:schemeClr val="tx2"/>
              </a:solidFill>
              <a:latin typeface="Gill Sans"/>
              <a:cs typeface="Gill Sans"/>
            </a:endParaRPr>
          </a:p>
        </p:txBody>
      </p:sp>
      <p:sp>
        <p:nvSpPr>
          <p:cNvPr id="9" name="TextBox 8"/>
          <p:cNvSpPr txBox="1"/>
          <p:nvPr/>
        </p:nvSpPr>
        <p:spPr>
          <a:xfrm>
            <a:off x="228600" y="4876800"/>
            <a:ext cx="8458200" cy="1323439"/>
          </a:xfrm>
          <a:prstGeom prst="rect">
            <a:avLst/>
          </a:prstGeom>
          <a:noFill/>
          <a:effectLst/>
        </p:spPr>
        <p:txBody>
          <a:bodyPr wrap="square" rtlCol="0">
            <a:spAutoFit/>
          </a:bodyPr>
          <a:lstStyle/>
          <a:p>
            <a:pPr algn="r"/>
            <a:r>
              <a:rPr lang="en-US" sz="8000" b="1" dirty="0" smtClean="0">
                <a:solidFill>
                  <a:srgbClr val="63AE34"/>
                </a:solidFill>
                <a:effectLst/>
                <a:latin typeface="Gill Sans"/>
                <a:cs typeface="Gill Sans"/>
              </a:rPr>
              <a:t>LEARNING</a:t>
            </a:r>
            <a:endParaRPr lang="en-US" sz="8000" b="1" dirty="0">
              <a:solidFill>
                <a:srgbClr val="63AE34"/>
              </a:solidFill>
              <a:effectLst/>
              <a:latin typeface="Gill Sans"/>
              <a:cs typeface="Gill San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childTnLst>
                          </p:cTn>
                        </p:par>
                        <p:par>
                          <p:cTn id="14" fill="hold">
                            <p:stCondLst>
                              <p:cond delay="18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par>
                                <p:cTn id="18" presetID="10" presetClass="entr" presetSubtype="0" fill="hold" grpId="0" nodeType="with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par>
                                <p:cTn id="21" presetID="10" presetClass="entr" presetSubtype="0" fill="hold" grpId="0" nodeType="with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show="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457200" y="1981200"/>
            <a:ext cx="10972800" cy="4876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45000" dirty="0" err="1" smtClean="0">
                <a:solidFill>
                  <a:srgbClr val="C6F182"/>
                </a:solidFill>
                <a:latin typeface="Gill Sans"/>
                <a:ea typeface="+mj-ea"/>
                <a:cs typeface="Gill Sans"/>
              </a:rPr>
              <a:t>teac</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457200" y="1524001"/>
            <a:ext cx="7086600" cy="1828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8000" dirty="0" smtClean="0">
                <a:solidFill>
                  <a:srgbClr val="6BA211"/>
                </a:solidFill>
                <a:latin typeface="Gill Sans"/>
                <a:ea typeface="+mj-ea"/>
                <a:cs typeface="Gill Sans"/>
              </a:rPr>
              <a:t>a</a:t>
            </a:r>
            <a:r>
              <a:rPr lang="en-US" sz="8000" noProof="0" dirty="0" err="1" smtClean="0">
                <a:solidFill>
                  <a:srgbClr val="6BA211"/>
                </a:solidFill>
                <a:latin typeface="Gill Sans"/>
                <a:ea typeface="+mj-ea"/>
                <a:cs typeface="Gill Sans"/>
              </a:rPr>
              <a:t>ccess</a:t>
            </a:r>
            <a:r>
              <a:rPr lang="en-US" sz="8000" noProof="0" dirty="0" smtClean="0">
                <a:solidFill>
                  <a:srgbClr val="6BA211"/>
                </a:solidFill>
                <a:latin typeface="Gill Sans"/>
                <a:ea typeface="+mj-ea"/>
                <a:cs typeface="Gill Sans"/>
              </a:rPr>
              <a:t> to</a:t>
            </a:r>
            <a:endParaRPr kumimoji="0" lang="en-US" sz="8000" i="0" u="none" strike="noStrike" kern="1200" cap="none" spc="0" normalizeH="0" baseline="0" noProof="0" dirty="0">
              <a:ln>
                <a:noFill/>
              </a:ln>
              <a:solidFill>
                <a:srgbClr val="6BA211"/>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0" y="2438401"/>
            <a:ext cx="10820400" cy="1904999"/>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9000" dirty="0" smtClean="0">
                <a:solidFill>
                  <a:srgbClr val="3E5E0B"/>
                </a:solidFill>
                <a:effectLst>
                  <a:outerShdw blurRad="50800" dist="38100" dir="2700000">
                    <a:srgbClr val="000000">
                      <a:alpha val="43000"/>
                    </a:srgbClr>
                  </a:outerShdw>
                </a:effectLst>
                <a:latin typeface="Gill Sans"/>
                <a:ea typeface="+mj-ea"/>
                <a:cs typeface="Gill Sans"/>
              </a:rPr>
              <a:t>GREAT TEACHERS</a:t>
            </a:r>
            <a:endParaRPr kumimoji="0" lang="en-US" sz="9000" i="0" u="none" strike="noStrike" kern="1200" cap="none" spc="0" normalizeH="0" baseline="0" noProof="0" dirty="0">
              <a:ln>
                <a:noFill/>
              </a:ln>
              <a:solidFill>
                <a:srgbClr val="3E5E0B"/>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show="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457200" y="1981200"/>
            <a:ext cx="10972800" cy="4876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45000" noProof="0" dirty="0" err="1" smtClean="0">
                <a:solidFill>
                  <a:srgbClr val="C6F182"/>
                </a:solidFill>
                <a:latin typeface="Gill Sans"/>
                <a:ea typeface="+mj-ea"/>
                <a:cs typeface="Gill Sans"/>
              </a:rPr>
              <a:t>teac</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457200" y="1600201"/>
            <a:ext cx="8686800" cy="1828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8000" dirty="0" smtClean="0">
                <a:solidFill>
                  <a:srgbClr val="6BA211"/>
                </a:solidFill>
                <a:latin typeface="Gill Sans"/>
                <a:ea typeface="+mj-ea"/>
                <a:cs typeface="Gill Sans"/>
              </a:rPr>
              <a:t>rewards for</a:t>
            </a:r>
            <a:endParaRPr kumimoji="0" lang="en-US" sz="8000" i="0" u="none" strike="noStrike" kern="1200" cap="none" spc="0" normalizeH="0" baseline="0" noProof="0" dirty="0">
              <a:ln>
                <a:noFill/>
              </a:ln>
              <a:solidFill>
                <a:srgbClr val="6BA211"/>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228600" y="2514601"/>
            <a:ext cx="8458200" cy="1904999"/>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9000" dirty="0" smtClean="0">
                <a:solidFill>
                  <a:srgbClr val="3E5E0B"/>
                </a:solidFill>
                <a:effectLst>
                  <a:outerShdw blurRad="50800" dist="38100" dir="2700000">
                    <a:srgbClr val="000000">
                      <a:alpha val="43000"/>
                    </a:srgbClr>
                  </a:outerShdw>
                </a:effectLst>
                <a:latin typeface="Gill Sans"/>
                <a:ea typeface="+mj-ea"/>
                <a:cs typeface="Gill Sans"/>
              </a:rPr>
              <a:t>PERFORMANCE</a:t>
            </a:r>
            <a:endParaRPr kumimoji="0" lang="en-US" sz="9000" i="0" u="none" strike="noStrike" kern="1200" cap="none" spc="0" normalizeH="0" baseline="0" noProof="0" dirty="0">
              <a:ln>
                <a:noFill/>
              </a:ln>
              <a:solidFill>
                <a:srgbClr val="3E5E0B"/>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show="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457200" y="1981200"/>
            <a:ext cx="10972800" cy="4876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45000" smtClean="0">
                <a:solidFill>
                  <a:srgbClr val="C6F182"/>
                </a:solidFill>
                <a:latin typeface="Gill Sans"/>
                <a:ea typeface="+mj-ea"/>
                <a:cs typeface="Gill Sans"/>
              </a:rPr>
              <a:t>teac</a:t>
            </a:r>
            <a:r>
              <a:rPr kumimoji="0" lang="en-US" sz="8000" i="0" u="none" strike="noStrike" kern="1200" cap="none" spc="0" normalizeH="0" baseline="0" noProof="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762000" y="1828800"/>
            <a:ext cx="8686800" cy="1828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7000" dirty="0" smtClean="0">
                <a:solidFill>
                  <a:srgbClr val="6BA211"/>
                </a:solidFill>
                <a:latin typeface="Gill Sans"/>
                <a:ea typeface="+mj-ea"/>
                <a:cs typeface="Gill Sans"/>
              </a:rPr>
              <a:t>better ways to  </a:t>
            </a:r>
            <a:endParaRPr kumimoji="0" lang="en-US" sz="7000" i="0" u="none" strike="noStrike" kern="1200" cap="none" spc="0" normalizeH="0" baseline="0" noProof="0" dirty="0">
              <a:ln>
                <a:noFill/>
              </a:ln>
              <a:solidFill>
                <a:srgbClr val="6BA211"/>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152400" y="2286000"/>
            <a:ext cx="8991600" cy="25146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7500" noProof="0" dirty="0" smtClean="0">
                <a:solidFill>
                  <a:srgbClr val="3E5E0B"/>
                </a:solidFill>
                <a:effectLst>
                  <a:outerShdw blurRad="50800" dist="38100" dir="2700000">
                    <a:srgbClr val="000000">
                      <a:alpha val="43000"/>
                    </a:srgbClr>
                  </a:outerShdw>
                </a:effectLst>
                <a:latin typeface="Gill Sans"/>
                <a:ea typeface="+mj-ea"/>
                <a:cs typeface="Gill Sans"/>
              </a:rPr>
              <a:t>ASSESS and SUPPORT</a:t>
            </a:r>
            <a:endParaRPr kumimoji="0" lang="en-US" sz="7500" i="0" u="none" strike="noStrike" kern="1200" cap="none" spc="0" normalizeH="0" baseline="0" noProof="0" dirty="0">
              <a:ln>
                <a:noFill/>
              </a:ln>
              <a:solidFill>
                <a:srgbClr val="3E5E0B"/>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show="0">
  <p:cSld>
    <p:bg>
      <p:bgPr>
        <a:solidFill>
          <a:srgbClr val="9FE62F"/>
        </a:solidFill>
        <a:effectLst/>
      </p:bgPr>
    </p:bg>
    <p:spTree>
      <p:nvGrpSpPr>
        <p:cNvPr id="1" name=""/>
        <p:cNvGrpSpPr/>
        <p:nvPr/>
      </p:nvGrpSpPr>
      <p:grpSpPr>
        <a:xfrm>
          <a:off x="0" y="0"/>
          <a:ext cx="0" cy="0"/>
          <a:chOff x="0" y="0"/>
          <a:chExt cx="0" cy="0"/>
        </a:xfrm>
      </p:grpSpPr>
      <p:sp>
        <p:nvSpPr>
          <p:cNvPr id="7" name="Title 1"/>
          <p:cNvSpPr txBox="1">
            <a:spLocks/>
          </p:cNvSpPr>
          <p:nvPr/>
        </p:nvSpPr>
        <p:spPr>
          <a:xfrm>
            <a:off x="0" y="0"/>
            <a:ext cx="7086600" cy="6858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65000" b="1" dirty="0" smtClean="0">
                <a:solidFill>
                  <a:srgbClr val="C6F182"/>
                </a:solidFill>
                <a:latin typeface="Gill Sans"/>
                <a:ea typeface="+mj-ea"/>
                <a:cs typeface="Gill Sans"/>
              </a:rPr>
              <a:t>“</a:t>
            </a:r>
            <a:endParaRPr kumimoji="0" lang="en-US" sz="65000" b="1"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914400" y="1143000"/>
            <a:ext cx="7391400" cy="54864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7500" dirty="0" smtClean="0">
                <a:solidFill>
                  <a:srgbClr val="3E5E0C"/>
                </a:solidFill>
                <a:latin typeface="Gill Sans"/>
                <a:ea typeface="+mj-ea"/>
                <a:cs typeface="Gill Sans"/>
              </a:rPr>
              <a:t>It all becomes about the adults.</a:t>
            </a:r>
          </a:p>
          <a:p>
            <a:pPr marL="0" marR="0" lvl="0" indent="0" algn="r" defTabSz="457200" rtl="0" eaLnBrk="1" fontAlgn="auto" latinLnBrk="0" hangingPunct="1">
              <a:lnSpc>
                <a:spcPct val="100000"/>
              </a:lnSpc>
              <a:spcBef>
                <a:spcPct val="0"/>
              </a:spcBef>
              <a:spcAft>
                <a:spcPts val="0"/>
              </a:spcAft>
              <a:buClrTx/>
              <a:buSzTx/>
              <a:buFontTx/>
              <a:buNone/>
              <a:tabLst/>
              <a:defRPr/>
            </a:pPr>
            <a:r>
              <a:rPr kumimoji="0" lang="en-US" sz="3500" i="0" u="none" strike="noStrike" kern="1200" cap="none" spc="0" normalizeH="0" baseline="0" noProof="0" dirty="0" smtClean="0">
                <a:ln>
                  <a:noFill/>
                </a:ln>
                <a:solidFill>
                  <a:srgbClr val="3E5E0C"/>
                </a:solidFill>
                <a:effectLst>
                  <a:outerShdw blurRad="50800" dist="38100" dir="2700000">
                    <a:srgbClr val="000000">
                      <a:alpha val="43000"/>
                    </a:srgbClr>
                  </a:outerShdw>
                </a:effectLst>
                <a:uLnTx/>
                <a:uFillTx/>
                <a:latin typeface="Gill Sans"/>
                <a:ea typeface="+mj-ea"/>
                <a:cs typeface="Gill Sans"/>
              </a:rPr>
              <a:t/>
            </a:r>
            <a:br>
              <a:rPr kumimoji="0" lang="en-US" sz="3500" i="0" u="none" strike="noStrike" kern="1200" cap="none" spc="0" normalizeH="0" baseline="0" noProof="0" dirty="0" smtClean="0">
                <a:ln>
                  <a:noFill/>
                </a:ln>
                <a:solidFill>
                  <a:srgbClr val="3E5E0C"/>
                </a:solidFill>
                <a:effectLst>
                  <a:outerShdw blurRad="50800" dist="38100" dir="2700000">
                    <a:srgbClr val="000000">
                      <a:alpha val="43000"/>
                    </a:srgbClr>
                  </a:outerShdw>
                </a:effectLst>
                <a:uLnTx/>
                <a:uFillTx/>
                <a:latin typeface="Gill Sans"/>
                <a:ea typeface="+mj-ea"/>
                <a:cs typeface="Gill Sans"/>
              </a:rPr>
            </a:br>
            <a:r>
              <a:rPr kumimoji="0" lang="en-US" sz="3500" i="0" u="none" strike="noStrike" kern="1200" cap="none" spc="0" normalizeH="0" baseline="0" noProof="0" dirty="0" err="1" smtClean="0">
                <a:ln>
                  <a:noFill/>
                </a:ln>
                <a:solidFill>
                  <a:srgbClr val="3E5E0C"/>
                </a:solidFill>
                <a:effectLst>
                  <a:outerShdw blurRad="50800" dist="38100" dir="2700000">
                    <a:srgbClr val="000000">
                      <a:alpha val="43000"/>
                    </a:srgbClr>
                  </a:outerShdw>
                </a:effectLst>
                <a:uLnTx/>
                <a:uFillTx/>
                <a:latin typeface="Gill Sans"/>
                <a:ea typeface="+mj-ea"/>
                <a:cs typeface="Gill Sans"/>
              </a:rPr>
              <a:t>Michell</a:t>
            </a:r>
            <a:r>
              <a:rPr lang="en-US" sz="3500" dirty="0" err="1" smtClean="0">
                <a:solidFill>
                  <a:srgbClr val="3E5E0C"/>
                </a:solidFill>
                <a:effectLst>
                  <a:outerShdw blurRad="50800" dist="38100" dir="2700000">
                    <a:srgbClr val="000000">
                      <a:alpha val="43000"/>
                    </a:srgbClr>
                  </a:outerShdw>
                </a:effectLst>
                <a:latin typeface="Gill Sans"/>
                <a:ea typeface="+mj-ea"/>
                <a:cs typeface="Gill Sans"/>
              </a:rPr>
              <a:t>e</a:t>
            </a:r>
            <a:r>
              <a:rPr lang="en-US" sz="3500" dirty="0" smtClean="0">
                <a:solidFill>
                  <a:srgbClr val="3E5E0C"/>
                </a:solidFill>
                <a:effectLst>
                  <a:outerShdw blurRad="50800" dist="38100" dir="2700000">
                    <a:srgbClr val="000000">
                      <a:alpha val="43000"/>
                    </a:srgbClr>
                  </a:outerShdw>
                </a:effectLst>
                <a:latin typeface="Gill Sans"/>
                <a:ea typeface="+mj-ea"/>
                <a:cs typeface="Gill Sans"/>
              </a:rPr>
              <a:t> Rhee</a:t>
            </a:r>
            <a:endParaRPr kumimoji="0" lang="en-US" sz="35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10" name="Title 1"/>
          <p:cNvSpPr txBox="1">
            <a:spLocks/>
          </p:cNvSpPr>
          <p:nvPr/>
        </p:nvSpPr>
        <p:spPr>
          <a:xfrm>
            <a:off x="3048000" y="1371600"/>
            <a:ext cx="6248400" cy="2971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1000" b="1" dirty="0" smtClean="0">
                <a:solidFill>
                  <a:srgbClr val="3E5E0C"/>
                </a:solidFill>
                <a:latin typeface="Gill Sans"/>
                <a:ea typeface="+mj-ea"/>
                <a:cs typeface="Gill Sans"/>
              </a:rPr>
              <a:t>blended</a:t>
            </a:r>
            <a:r>
              <a:rPr lang="en-US" sz="10000" dirty="0" smtClean="0">
                <a:solidFill>
                  <a:srgbClr val="65AC32"/>
                </a:solidFill>
                <a:effectLst>
                  <a:outerShdw blurRad="50800" dist="38100" dir="2700000">
                    <a:srgbClr val="000000">
                      <a:alpha val="43000"/>
                    </a:srgbClr>
                  </a:outerShdw>
                </a:effectLst>
                <a:latin typeface="Gill Sans"/>
                <a:ea typeface="+mj-ea"/>
                <a:cs typeface="Gill Sans"/>
              </a:rPr>
              <a:t>	</a:t>
            </a:r>
            <a:endParaRPr kumimoji="0" lang="en-US" sz="10000" i="0" u="none" strike="noStrike" kern="1200" cap="none" spc="0" normalizeH="0" baseline="0" noProof="0" dirty="0">
              <a:ln>
                <a:noFill/>
              </a:ln>
              <a:solidFill>
                <a:srgbClr val="65AC32"/>
              </a:solidFill>
              <a:effectLst>
                <a:outerShdw blurRad="50800" dist="38100" dir="2700000">
                  <a:srgbClr val="000000">
                    <a:alpha val="43000"/>
                  </a:srgbClr>
                </a:outerShdw>
              </a:effectLst>
              <a:uLnTx/>
              <a:uFillTx/>
              <a:latin typeface="Gill Sans"/>
              <a:ea typeface="+mj-ea"/>
              <a:cs typeface="Gill Sans"/>
            </a:endParaRPr>
          </a:p>
        </p:txBody>
      </p:sp>
      <p:sp>
        <p:nvSpPr>
          <p:cNvPr id="4" name="Title 1"/>
          <p:cNvSpPr txBox="1">
            <a:spLocks/>
          </p:cNvSpPr>
          <p:nvPr/>
        </p:nvSpPr>
        <p:spPr>
          <a:xfrm rot="16200000">
            <a:off x="-3619499" y="11811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dirty="0" smtClean="0">
                <a:solidFill>
                  <a:srgbClr val="3E5E0C"/>
                </a:solidFill>
                <a:latin typeface="Gill Sans"/>
                <a:ea typeface="+mj-ea"/>
                <a:cs typeface="Gill Sans"/>
              </a:rPr>
              <a:t>mobile</a:t>
            </a:r>
            <a:r>
              <a:rPr lang="en-US" sz="10000" dirty="0" smtClean="0">
                <a:solidFill>
                  <a:srgbClr val="DC7805"/>
                </a:solidFill>
                <a:effectLst>
                  <a:outerShdw blurRad="50800" dist="38100" dir="2700000">
                    <a:srgbClr val="000000">
                      <a:alpha val="43000"/>
                    </a:srgbClr>
                  </a:outerShdw>
                </a:effectLst>
                <a:latin typeface="Gill Sans"/>
                <a:ea typeface="+mj-ea"/>
                <a:cs typeface="Gill Sans"/>
              </a:rPr>
              <a:t>	</a:t>
            </a:r>
            <a:endParaRPr kumimoji="0" lang="en-US" sz="10000" i="0" u="none" strike="noStrike" kern="1200" cap="none" spc="0" normalizeH="0" baseline="0" noProof="0" dirty="0">
              <a:ln>
                <a:noFill/>
              </a:ln>
              <a:solidFill>
                <a:srgbClr val="DC7805"/>
              </a:solidFill>
              <a:effectLst>
                <a:outerShdw blurRad="50800" dist="38100" dir="2700000">
                  <a:srgbClr val="000000">
                    <a:alpha val="43000"/>
                  </a:srgbClr>
                </a:outerShdw>
              </a:effectLst>
              <a:uLnTx/>
              <a:uFillTx/>
              <a:latin typeface="Gill Sans"/>
              <a:ea typeface="+mj-ea"/>
              <a:cs typeface="Gill Sans"/>
            </a:endParaRPr>
          </a:p>
        </p:txBody>
      </p:sp>
      <p:sp>
        <p:nvSpPr>
          <p:cNvPr id="5" name="Title 1"/>
          <p:cNvSpPr txBox="1">
            <a:spLocks/>
          </p:cNvSpPr>
          <p:nvPr/>
        </p:nvSpPr>
        <p:spPr>
          <a:xfrm>
            <a:off x="685800" y="33528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5000" dirty="0" smtClean="0">
                <a:solidFill>
                  <a:srgbClr val="3E5E0C"/>
                </a:solidFill>
                <a:latin typeface="Gill Sans"/>
                <a:ea typeface="+mj-ea"/>
                <a:cs typeface="Gill Sans"/>
              </a:rPr>
              <a:t>online</a:t>
            </a:r>
            <a:r>
              <a:rPr lang="en-US" sz="10000" dirty="0" smtClean="0">
                <a:solidFill>
                  <a:srgbClr val="3E5E0C"/>
                </a:solidFill>
                <a:effectLst>
                  <a:outerShdw blurRad="50800" dist="38100" dir="2700000">
                    <a:srgbClr val="000000">
                      <a:alpha val="43000"/>
                    </a:srgbClr>
                  </a:outerShdw>
                </a:effectLst>
                <a:latin typeface="Gill Sans"/>
                <a:ea typeface="+mj-ea"/>
                <a:cs typeface="Gill Sans"/>
              </a:rPr>
              <a:t>	</a:t>
            </a:r>
            <a:endParaRPr kumimoji="0" lang="en-US" sz="10000" i="0" u="none" strike="noStrike" kern="1200" cap="none" spc="0" normalizeH="0" baseline="0" noProof="0" dirty="0">
              <a:ln>
                <a:noFill/>
              </a:ln>
              <a:solidFill>
                <a:srgbClr val="3E5E0C"/>
              </a:solidFill>
              <a:effectLst>
                <a:outerShdw blurRad="50800" dist="38100" dir="2700000">
                  <a:srgbClr val="000000">
                    <a:alpha val="43000"/>
                  </a:srgbClr>
                </a:outerShdw>
              </a:effectLst>
              <a:uLnTx/>
              <a:uFillTx/>
              <a:latin typeface="Gill Sans"/>
              <a:ea typeface="+mj-ea"/>
              <a:cs typeface="Gill Sans"/>
            </a:endParaRPr>
          </a:p>
        </p:txBody>
      </p:sp>
      <p:sp>
        <p:nvSpPr>
          <p:cNvPr id="6" name="Rectangle 5"/>
          <p:cNvSpPr/>
          <p:nvPr/>
        </p:nvSpPr>
        <p:spPr>
          <a:xfrm>
            <a:off x="-76200" y="6172200"/>
            <a:ext cx="9144000" cy="677108"/>
          </a:xfrm>
          <a:prstGeom prst="rect">
            <a:avLst/>
          </a:prstGeom>
        </p:spPr>
        <p:txBody>
          <a:bodyPr wrap="square">
            <a:spAutoFit/>
          </a:bodyPr>
          <a:lstStyle/>
          <a:p>
            <a:pPr algn="r"/>
            <a:r>
              <a:rPr lang="en-US" sz="3800" b="1" dirty="0" smtClean="0">
                <a:solidFill>
                  <a:srgbClr val="FFFFFF"/>
                </a:solidFill>
                <a:latin typeface="Gill Sans"/>
                <a:cs typeface="Gill Sans"/>
              </a:rPr>
              <a:t>21</a:t>
            </a:r>
            <a:r>
              <a:rPr lang="en-US" sz="3800" b="1" baseline="30000" dirty="0" smtClean="0">
                <a:solidFill>
                  <a:srgbClr val="FFFFFF"/>
                </a:solidFill>
                <a:latin typeface="Gill Sans"/>
                <a:cs typeface="Gill Sans"/>
              </a:rPr>
              <a:t>st</a:t>
            </a:r>
            <a:r>
              <a:rPr lang="en-US" sz="3800" b="1" dirty="0" smtClean="0">
                <a:solidFill>
                  <a:srgbClr val="FFFFFF"/>
                </a:solidFill>
                <a:latin typeface="Gill Sans"/>
                <a:cs typeface="Gill Sans"/>
              </a:rPr>
              <a:t> Century Environments</a:t>
            </a:r>
            <a:endParaRPr lang="en-US" sz="3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9FE62F"/>
        </a:solidFill>
        <a:effectLst/>
      </p:bgPr>
    </p:bg>
    <p:spTree>
      <p:nvGrpSpPr>
        <p:cNvPr id="1" name=""/>
        <p:cNvGrpSpPr/>
        <p:nvPr/>
      </p:nvGrpSpPr>
      <p:grpSpPr>
        <a:xfrm>
          <a:off x="0" y="0"/>
          <a:ext cx="0" cy="0"/>
          <a:chOff x="0" y="0"/>
          <a:chExt cx="0" cy="0"/>
        </a:xfrm>
      </p:grpSpPr>
      <p:sp>
        <p:nvSpPr>
          <p:cNvPr id="6" name="Rectangle 5"/>
          <p:cNvSpPr/>
          <p:nvPr/>
        </p:nvSpPr>
        <p:spPr>
          <a:xfrm>
            <a:off x="-76200" y="6172200"/>
            <a:ext cx="9144000" cy="677108"/>
          </a:xfrm>
          <a:prstGeom prst="rect">
            <a:avLst/>
          </a:prstGeom>
        </p:spPr>
        <p:txBody>
          <a:bodyPr wrap="square">
            <a:spAutoFit/>
          </a:bodyPr>
          <a:lstStyle/>
          <a:p>
            <a:pPr algn="r"/>
            <a:r>
              <a:rPr lang="en-US" sz="3800" b="1" dirty="0" smtClean="0">
                <a:solidFill>
                  <a:srgbClr val="FFFFFF"/>
                </a:solidFill>
                <a:latin typeface="Gill Sans"/>
                <a:cs typeface="Gill Sans"/>
              </a:rPr>
              <a:t>Education Reform Issues</a:t>
            </a:r>
            <a:endParaRPr lang="en-US" sz="3800" dirty="0"/>
          </a:p>
        </p:txBody>
      </p:sp>
      <p:graphicFrame>
        <p:nvGraphicFramePr>
          <p:cNvPr id="8" name="Table 7"/>
          <p:cNvGraphicFramePr>
            <a:graphicFrameLocks noGrp="1"/>
          </p:cNvGraphicFramePr>
          <p:nvPr/>
        </p:nvGraphicFramePr>
        <p:xfrm>
          <a:off x="0" y="-76200"/>
          <a:ext cx="9144000" cy="6004560"/>
        </p:xfrm>
        <a:graphic>
          <a:graphicData uri="http://schemas.openxmlformats.org/drawingml/2006/table">
            <a:tbl>
              <a:tblPr firstRow="1" bandRow="1">
                <a:tableStyleId>{1FECB4D8-DB02-4DC6-A0A2-4F2EBAE1DC90}</a:tableStyleId>
              </a:tblPr>
              <a:tblGrid>
                <a:gridCol w="2286000"/>
                <a:gridCol w="2286000"/>
                <a:gridCol w="2286000"/>
                <a:gridCol w="2286000"/>
              </a:tblGrid>
              <a:tr h="1097280">
                <a:tc>
                  <a:txBody>
                    <a:bodyPr/>
                    <a:lstStyle/>
                    <a:p>
                      <a:r>
                        <a:rPr lang="en-US" sz="3000" dirty="0" smtClean="0"/>
                        <a:t>Time, Place and Pace</a:t>
                      </a:r>
                      <a:endParaRPr lang="en-US" sz="3000" dirty="0"/>
                    </a:p>
                  </a:txBody>
                  <a:tcPr>
                    <a:solidFill>
                      <a:srgbClr val="75A923"/>
                    </a:solidFill>
                  </a:tcPr>
                </a:tc>
                <a:tc>
                  <a:txBody>
                    <a:bodyPr/>
                    <a:lstStyle/>
                    <a:p>
                      <a:r>
                        <a:rPr lang="en-US" sz="3000" dirty="0" smtClean="0"/>
                        <a:t>Quality and Standards</a:t>
                      </a:r>
                      <a:endParaRPr lang="en-US" sz="3000" dirty="0"/>
                    </a:p>
                  </a:txBody>
                  <a:tcPr>
                    <a:solidFill>
                      <a:srgbClr val="75A923"/>
                    </a:solidFill>
                  </a:tcPr>
                </a:tc>
                <a:tc>
                  <a:txBody>
                    <a:bodyPr/>
                    <a:lstStyle/>
                    <a:p>
                      <a:r>
                        <a:rPr lang="en-US" sz="3000" dirty="0" smtClean="0"/>
                        <a:t>Assessment</a:t>
                      </a:r>
                      <a:endParaRPr lang="en-US" sz="3000" dirty="0"/>
                    </a:p>
                  </a:txBody>
                  <a:tcPr>
                    <a:solidFill>
                      <a:srgbClr val="75A923"/>
                    </a:solidFill>
                  </a:tcPr>
                </a:tc>
                <a:tc>
                  <a:txBody>
                    <a:bodyPr/>
                    <a:lstStyle/>
                    <a:p>
                      <a:r>
                        <a:rPr lang="en-US" sz="3000" dirty="0" smtClean="0"/>
                        <a:t>Choices</a:t>
                      </a:r>
                      <a:endParaRPr lang="en-US" sz="3000" dirty="0"/>
                    </a:p>
                  </a:txBody>
                  <a:tcPr>
                    <a:solidFill>
                      <a:srgbClr val="75A923"/>
                    </a:solidFill>
                  </a:tcPr>
                </a:tc>
              </a:tr>
              <a:tr h="1097280">
                <a:tc>
                  <a:txBody>
                    <a:bodyPr/>
                    <a:lstStyle/>
                    <a:p>
                      <a:r>
                        <a:rPr lang="en-US" sz="2500" dirty="0" smtClean="0"/>
                        <a:t>Scheduling Alternatives </a:t>
                      </a:r>
                      <a:endParaRPr lang="en-US" sz="2500" dirty="0"/>
                    </a:p>
                  </a:txBody>
                  <a:tcPr/>
                </a:tc>
                <a:tc>
                  <a:txBody>
                    <a:bodyPr/>
                    <a:lstStyle/>
                    <a:p>
                      <a:r>
                        <a:rPr lang="en-US" sz="2500" dirty="0" smtClean="0"/>
                        <a:t>Curriculum Reform</a:t>
                      </a:r>
                      <a:endParaRPr lang="en-US" sz="2500" dirty="0"/>
                    </a:p>
                  </a:txBody>
                  <a:tcPr/>
                </a:tc>
                <a:tc>
                  <a:txBody>
                    <a:bodyPr/>
                    <a:lstStyle/>
                    <a:p>
                      <a:r>
                        <a:rPr lang="en-US" sz="2500" dirty="0" smtClean="0"/>
                        <a:t>Social Promotion</a:t>
                      </a:r>
                      <a:endParaRPr lang="en-US" sz="2500" dirty="0"/>
                    </a:p>
                  </a:txBody>
                  <a:tcPr/>
                </a:tc>
                <a:tc>
                  <a:txBody>
                    <a:bodyPr/>
                    <a:lstStyle/>
                    <a:p>
                      <a:r>
                        <a:rPr lang="en-US" sz="2500" dirty="0" smtClean="0"/>
                        <a:t>Scheduling</a:t>
                      </a:r>
                      <a:endParaRPr lang="en-US" sz="2500" dirty="0"/>
                    </a:p>
                  </a:txBody>
                  <a:tcPr/>
                </a:tc>
              </a:tr>
              <a:tr h="1097280">
                <a:tc>
                  <a:txBody>
                    <a:bodyPr/>
                    <a:lstStyle/>
                    <a:p>
                      <a:r>
                        <a:rPr lang="en-US" sz="2500" dirty="0" smtClean="0"/>
                        <a:t>Year-Round Education</a:t>
                      </a:r>
                      <a:endParaRPr lang="en-US" sz="2500" dirty="0"/>
                    </a:p>
                  </a:txBody>
                  <a:tcPr/>
                </a:tc>
                <a:tc>
                  <a:txBody>
                    <a:bodyPr/>
                    <a:lstStyle/>
                    <a:p>
                      <a:r>
                        <a:rPr lang="en-US" sz="2500" dirty="0" smtClean="0"/>
                        <a:t>Teacher Quality</a:t>
                      </a:r>
                      <a:endParaRPr lang="en-US" sz="2500" dirty="0"/>
                    </a:p>
                  </a:txBody>
                  <a:tcPr/>
                </a:tc>
                <a:tc>
                  <a:txBody>
                    <a:bodyPr/>
                    <a:lstStyle/>
                    <a:p>
                      <a:r>
                        <a:rPr lang="en-US" sz="2500" dirty="0" smtClean="0"/>
                        <a:t>Standardized Tests</a:t>
                      </a:r>
                      <a:endParaRPr lang="en-US" sz="2500" dirty="0"/>
                    </a:p>
                  </a:txBody>
                  <a:tcPr/>
                </a:tc>
                <a:tc>
                  <a:txBody>
                    <a:bodyPr/>
                    <a:lstStyle/>
                    <a:p>
                      <a:r>
                        <a:rPr lang="en-US" sz="2500" dirty="0" smtClean="0"/>
                        <a:t>Home Education</a:t>
                      </a:r>
                      <a:endParaRPr lang="en-US" sz="2500" dirty="0"/>
                    </a:p>
                  </a:txBody>
                  <a:tcPr/>
                </a:tc>
              </a:tr>
              <a:tr h="1097280">
                <a:tc>
                  <a:txBody>
                    <a:bodyPr/>
                    <a:lstStyle/>
                    <a:p>
                      <a:r>
                        <a:rPr lang="en-US" sz="2500" dirty="0" smtClean="0"/>
                        <a:t>Home Education</a:t>
                      </a:r>
                      <a:endParaRPr lang="en-US" sz="2500" dirty="0"/>
                    </a:p>
                  </a:txBody>
                  <a:tcPr/>
                </a:tc>
                <a:tc>
                  <a:txBody>
                    <a:bodyPr/>
                    <a:lstStyle/>
                    <a:p>
                      <a:r>
                        <a:rPr lang="en-US" sz="2500" dirty="0" smtClean="0"/>
                        <a:t>School Improvement and Urban School Reform</a:t>
                      </a:r>
                      <a:endParaRPr lang="en-US" sz="2500" dirty="0"/>
                    </a:p>
                  </a:txBody>
                  <a:tcPr/>
                </a:tc>
                <a:tc>
                  <a:txBody>
                    <a:bodyPr/>
                    <a:lstStyle/>
                    <a:p>
                      <a:r>
                        <a:rPr lang="en-US" sz="2500" dirty="0" smtClean="0"/>
                        <a:t>Alternative Assessment Options</a:t>
                      </a:r>
                      <a:endParaRPr lang="en-US" sz="2500" dirty="0"/>
                    </a:p>
                  </a:txBody>
                  <a:tcPr/>
                </a:tc>
                <a:tc>
                  <a:txBody>
                    <a:bodyPr/>
                    <a:lstStyle/>
                    <a:p>
                      <a:r>
                        <a:rPr lang="en-US" sz="2500" dirty="0" smtClean="0"/>
                        <a:t>Flexible Learning Environments</a:t>
                      </a:r>
                      <a:endParaRPr lang="en-US" sz="2500" dirty="0"/>
                    </a:p>
                  </a:txBody>
                  <a:tcPr/>
                </a:tc>
              </a:tr>
              <a:tr h="1097280">
                <a:tc>
                  <a:txBody>
                    <a:bodyPr/>
                    <a:lstStyle/>
                    <a:p>
                      <a:r>
                        <a:rPr lang="en-US" sz="2500" dirty="0" smtClean="0"/>
                        <a:t>Senior Year</a:t>
                      </a:r>
                      <a:endParaRPr lang="en-US" sz="2500" dirty="0"/>
                    </a:p>
                  </a:txBody>
                  <a:tcPr/>
                </a:tc>
                <a:tc>
                  <a:txBody>
                    <a:bodyPr/>
                    <a:lstStyle/>
                    <a:p>
                      <a:r>
                        <a:rPr lang="en-US" sz="2500" dirty="0" smtClean="0"/>
                        <a:t>Standards and Accountability</a:t>
                      </a:r>
                      <a:endParaRPr lang="en-US" sz="2500" dirty="0"/>
                    </a:p>
                  </a:txBody>
                  <a:tcPr/>
                </a:tc>
                <a:tc>
                  <a:txBody>
                    <a:bodyPr/>
                    <a:lstStyle/>
                    <a:p>
                      <a:endParaRPr lang="en-US" sz="2500"/>
                    </a:p>
                  </a:txBody>
                  <a:tcPr/>
                </a:tc>
                <a:tc>
                  <a:txBody>
                    <a:bodyPr/>
                    <a:lstStyle/>
                    <a:p>
                      <a:endParaRPr lang="en-US" sz="2500" dirty="0"/>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4038600" y="304800"/>
            <a:ext cx="6248400" cy="6858000"/>
          </a:xfrm>
          <a:prstGeom prst="rect">
            <a:avLst/>
          </a:prstGeom>
        </p:spPr>
        <p:txBody>
          <a:bodyPr vert="horz" lIns="91440" tIns="45720" rIns="91440" bIns="45720" rtlCol="0" anchor="ctr">
            <a:noAutofit/>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n-US" sz="70000" b="1" noProof="0" dirty="0" smtClean="0">
                <a:solidFill>
                  <a:srgbClr val="207DA7"/>
                </a:solidFill>
                <a:latin typeface="Baskerville"/>
                <a:ea typeface="+mj-ea"/>
                <a:cs typeface="Baskerville"/>
              </a:rPr>
              <a:t>$</a:t>
            </a:r>
            <a:endParaRPr kumimoji="0" lang="en-US" sz="70000" b="1" u="none" strike="noStrike" kern="1200" cap="none" spc="0" normalizeH="0" baseline="0" noProof="0" dirty="0">
              <a:solidFill>
                <a:srgbClr val="207DA7"/>
              </a:solidFill>
              <a:effectLst>
                <a:outerShdw blurRad="50800" dist="38100" dir="2700000">
                  <a:srgbClr val="000000">
                    <a:alpha val="43000"/>
                  </a:srgbClr>
                </a:outerShdw>
              </a:effectLst>
              <a:uLnTx/>
              <a:uFillTx/>
              <a:latin typeface="Baskerville"/>
              <a:ea typeface="+mj-ea"/>
              <a:cs typeface="Baskerville"/>
            </a:endParaRPr>
          </a:p>
        </p:txBody>
      </p:sp>
      <p:sp>
        <p:nvSpPr>
          <p:cNvPr id="9" name="Title 1"/>
          <p:cNvSpPr txBox="1">
            <a:spLocks/>
          </p:cNvSpPr>
          <p:nvPr/>
        </p:nvSpPr>
        <p:spPr>
          <a:xfrm>
            <a:off x="0" y="6096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45000" i="0" u="none" strike="noStrike" kern="1200" cap="none" spc="0" normalizeH="0" baseline="0" noProof="0" smtClean="0">
                <a:ln>
                  <a:noFill/>
                </a:ln>
                <a:solidFill>
                  <a:srgbClr val="207DA7">
                    <a:alpha val="80000"/>
                  </a:srgbClr>
                </a:solidFill>
                <a:uLnTx/>
                <a:uFillTx/>
                <a:latin typeface="Gill Sans"/>
                <a:ea typeface="+mj-ea"/>
                <a:cs typeface="Gill Sans"/>
              </a:rPr>
              <a:t>&amp;</a:t>
            </a:r>
            <a:r>
              <a:rPr kumimoji="0" lang="en-US" sz="8000" i="0" u="none" strike="noStrike" kern="1200" cap="none" spc="0" normalizeH="0" baseline="0" noProof="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10" name="Title 1"/>
          <p:cNvSpPr txBox="1">
            <a:spLocks/>
          </p:cNvSpPr>
          <p:nvPr/>
        </p:nvSpPr>
        <p:spPr>
          <a:xfrm>
            <a:off x="2819400" y="11430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0" b="1" dirty="0" smtClean="0">
                <a:solidFill>
                  <a:schemeClr val="accent5">
                    <a:lumMod val="20000"/>
                    <a:lumOff val="80000"/>
                  </a:schemeClr>
                </a:solidFill>
                <a:latin typeface="Gill Sans"/>
                <a:ea typeface="+mj-ea"/>
                <a:cs typeface="Gill Sans"/>
              </a:rPr>
              <a:t>funding</a:t>
            </a:r>
            <a:r>
              <a:rPr lang="en-US" sz="10000" b="1" dirty="0" smtClean="0">
                <a:solidFill>
                  <a:schemeClr val="accent5">
                    <a:lumMod val="20000"/>
                    <a:lumOff val="80000"/>
                  </a:schemeClr>
                </a:solidFill>
                <a:effectLst>
                  <a:outerShdw blurRad="50800" dist="38100" dir="2700000">
                    <a:srgbClr val="000000">
                      <a:alpha val="43000"/>
                    </a:srgbClr>
                  </a:outerShdw>
                </a:effectLst>
                <a:latin typeface="Gill Sans"/>
                <a:ea typeface="+mj-ea"/>
                <a:cs typeface="Gill Sans"/>
              </a:rPr>
              <a:t>	</a:t>
            </a:r>
            <a:endParaRPr kumimoji="0" lang="en-US" sz="10000" b="1" i="0" u="none" strike="noStrike" kern="1200" cap="none" spc="0" normalizeH="0" baseline="0" noProof="0" dirty="0">
              <a:ln>
                <a:noFill/>
              </a:ln>
              <a:solidFill>
                <a:schemeClr val="accent5">
                  <a:lumMod val="20000"/>
                  <a:lumOff val="80000"/>
                </a:schemeClr>
              </a:solidFill>
              <a:effectLst>
                <a:outerShdw blurRad="50800" dist="38100" dir="2700000">
                  <a:srgbClr val="000000">
                    <a:alpha val="43000"/>
                  </a:srgbClr>
                </a:outerShdw>
              </a:effectLst>
              <a:uLnTx/>
              <a:uFillTx/>
              <a:latin typeface="Gill Sans"/>
              <a:ea typeface="+mj-ea"/>
              <a:cs typeface="Gill Sans"/>
            </a:endParaRPr>
          </a:p>
        </p:txBody>
      </p:sp>
      <p:sp>
        <p:nvSpPr>
          <p:cNvPr id="4" name="Title 1"/>
          <p:cNvSpPr txBox="1">
            <a:spLocks/>
          </p:cNvSpPr>
          <p:nvPr/>
        </p:nvSpPr>
        <p:spPr>
          <a:xfrm>
            <a:off x="1905000" y="2590800"/>
            <a:ext cx="9144000" cy="2209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3000" dirty="0" smtClean="0">
                <a:solidFill>
                  <a:srgbClr val="DBEEF4"/>
                </a:solidFill>
                <a:latin typeface="Gill Sans"/>
                <a:ea typeface="+mj-ea"/>
                <a:cs typeface="Gill Sans"/>
              </a:rPr>
              <a:t>policies</a:t>
            </a:r>
            <a:r>
              <a:rPr lang="en-US" sz="10000" b="1" dirty="0" smtClean="0">
                <a:solidFill>
                  <a:srgbClr val="DBEEF4"/>
                </a:solidFill>
                <a:effectLst>
                  <a:outerShdw blurRad="50800" dist="38100" dir="2700000">
                    <a:srgbClr val="000000">
                      <a:alpha val="43000"/>
                    </a:srgbClr>
                  </a:outerShdw>
                </a:effectLst>
                <a:latin typeface="Gill Sans"/>
                <a:ea typeface="+mj-ea"/>
                <a:cs typeface="Gill Sans"/>
              </a:rPr>
              <a:t>	</a:t>
            </a:r>
            <a:endParaRPr kumimoji="0" lang="en-US" sz="10000" b="1" i="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85C128"/>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stretch>
            <a:fillRect/>
          </a:stretch>
        </p:blipFill>
        <p:spPr>
          <a:xfrm>
            <a:off x="0" y="533456"/>
            <a:ext cx="9144000" cy="518789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4EA5D1"/>
        </a:solidFill>
        <a:effectLst/>
      </p:bgPr>
    </p:bg>
    <p:spTree>
      <p:nvGrpSpPr>
        <p:cNvPr id="1" name=""/>
        <p:cNvGrpSpPr/>
        <p:nvPr/>
      </p:nvGrpSpPr>
      <p:grpSpPr>
        <a:xfrm>
          <a:off x="0" y="0"/>
          <a:ext cx="0" cy="0"/>
          <a:chOff x="0" y="0"/>
          <a:chExt cx="0" cy="0"/>
        </a:xfrm>
      </p:grpSpPr>
      <p:sp>
        <p:nvSpPr>
          <p:cNvPr id="9" name="Title 1"/>
          <p:cNvSpPr txBox="1">
            <a:spLocks/>
          </p:cNvSpPr>
          <p:nvPr/>
        </p:nvSpPr>
        <p:spPr>
          <a:xfrm>
            <a:off x="0" y="1295400"/>
            <a:ext cx="5334000" cy="45720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75000" b="1" i="0" u="none" strike="noStrike" kern="1200" cap="none" spc="0" normalizeH="0" baseline="0" noProof="0" dirty="0" smtClean="0">
                <a:ln>
                  <a:noFill/>
                </a:ln>
                <a:solidFill>
                  <a:srgbClr val="207DA7">
                    <a:alpha val="80000"/>
                  </a:srgbClr>
                </a:solidFill>
                <a:uLnTx/>
                <a:uFillTx/>
                <a:latin typeface="Gill Sans"/>
                <a:ea typeface="+mj-ea"/>
                <a:cs typeface="Gill Sans"/>
              </a:rPr>
              <a:t>“</a:t>
            </a:r>
            <a:r>
              <a:rPr kumimoji="0" lang="en-US" sz="8000" i="0" u="none" strike="noStrike" kern="1200" cap="none" spc="0" normalizeH="0" baseline="0" noProof="0" dirty="0" smtClean="0">
                <a:ln>
                  <a:noFill/>
                </a:ln>
                <a:solidFill>
                  <a:srgbClr val="207DA7"/>
                </a:solidFill>
                <a:effectLst>
                  <a:outerShdw blurRad="50800" dist="38100" dir="2700000">
                    <a:srgbClr val="000000">
                      <a:alpha val="43000"/>
                    </a:srgbClr>
                  </a:outerShdw>
                </a:effectLst>
                <a:uLnTx/>
                <a:uFillTx/>
                <a:latin typeface="Gill Sans"/>
                <a:ea typeface="+mj-ea"/>
                <a:cs typeface="Gill Sans"/>
              </a:rPr>
              <a:t> </a:t>
            </a:r>
            <a:endParaRPr kumimoji="0" lang="en-US" sz="8000" i="0" u="none" strike="noStrike" kern="1200" cap="none" spc="0" normalizeH="0" baseline="0" noProof="0" dirty="0">
              <a:ln>
                <a:noFill/>
              </a:ln>
              <a:solidFill>
                <a:srgbClr val="207DA7"/>
              </a:solidFill>
              <a:effectLst>
                <a:outerShdw blurRad="50800" dist="38100" dir="2700000">
                  <a:srgbClr val="000000">
                    <a:alpha val="43000"/>
                  </a:srgbClr>
                </a:outerShdw>
              </a:effectLst>
              <a:uLnTx/>
              <a:uFillTx/>
              <a:latin typeface="Gill Sans"/>
              <a:ea typeface="+mj-ea"/>
              <a:cs typeface="Gill Sans"/>
            </a:endParaRPr>
          </a:p>
        </p:txBody>
      </p:sp>
      <p:sp>
        <p:nvSpPr>
          <p:cNvPr id="4" name="Title 1"/>
          <p:cNvSpPr txBox="1">
            <a:spLocks/>
          </p:cNvSpPr>
          <p:nvPr/>
        </p:nvSpPr>
        <p:spPr>
          <a:xfrm>
            <a:off x="990600" y="1447800"/>
            <a:ext cx="7772400" cy="42672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5000" dirty="0" smtClean="0">
                <a:solidFill>
                  <a:srgbClr val="DBEEF4"/>
                </a:solidFill>
                <a:latin typeface="Gill Sans"/>
                <a:ea typeface="+mj-ea"/>
                <a:cs typeface="Gill Sans"/>
              </a:rPr>
              <a:t>The bottom line is that states will not fully recover from this recession until late in the decade.</a:t>
            </a:r>
            <a:endParaRPr kumimoji="0" lang="en-US" sz="5000" b="1" i="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
        <p:nvSpPr>
          <p:cNvPr id="7" name="Title 1"/>
          <p:cNvSpPr txBox="1">
            <a:spLocks/>
          </p:cNvSpPr>
          <p:nvPr/>
        </p:nvSpPr>
        <p:spPr>
          <a:xfrm>
            <a:off x="1752600" y="5791200"/>
            <a:ext cx="7086600" cy="1066800"/>
          </a:xfrm>
          <a:prstGeom prst="rect">
            <a:avLst/>
          </a:prstGeom>
        </p:spPr>
        <p:txBody>
          <a:bodyPr vert="horz" lIns="91440" tIns="45720" rIns="91440" bIns="45720" rtlCol="0" anchor="ctr">
            <a:no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2400" noProof="0" dirty="0" smtClean="0">
                <a:solidFill>
                  <a:srgbClr val="DBEEF4"/>
                </a:solidFill>
                <a:latin typeface="Gill Sans"/>
                <a:ea typeface="+mj-ea"/>
                <a:cs typeface="Gill Sans"/>
              </a:rPr>
              <a:t>National Governor’s Association, </a:t>
            </a:r>
            <a:r>
              <a:rPr lang="en-US" sz="2400" i="1" noProof="0" dirty="0" smtClean="0">
                <a:solidFill>
                  <a:srgbClr val="DBEEF4"/>
                </a:solidFill>
                <a:latin typeface="Gill Sans"/>
                <a:ea typeface="+mj-ea"/>
                <a:cs typeface="Gill Sans"/>
              </a:rPr>
              <a:t>The State Fiscal Situation: The Lost Decade, 2009</a:t>
            </a:r>
            <a:endParaRPr kumimoji="0" lang="en-US" sz="2400" u="none" strike="noStrike" kern="1200" cap="none" spc="0" normalizeH="0" baseline="0" noProof="0" dirty="0">
              <a:ln>
                <a:noFill/>
              </a:ln>
              <a:solidFill>
                <a:srgbClr val="DBEEF4"/>
              </a:solidFill>
              <a:effectLst>
                <a:outerShdw blurRad="50800" dist="38100" dir="2700000">
                  <a:srgbClr val="000000">
                    <a:alpha val="43000"/>
                  </a:srgbClr>
                </a:outerShdw>
              </a:effectLst>
              <a:uLnTx/>
              <a:uFillTx/>
              <a:latin typeface="Gill Sans"/>
              <a:ea typeface="+mj-ea"/>
              <a:cs typeface="Gill Sans"/>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gt;&lt;/object&gt;&lt;/database&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10390</TotalTime>
  <Words>4643</Words>
  <Application>Microsoft Office PowerPoint</Application>
  <PresentationFormat>On-screen Show (4:3)</PresentationFormat>
  <Paragraphs>393</Paragraphs>
  <Slides>47</Slides>
  <Notes>47</Notes>
  <HiddenSlides>8</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Online Learning </vt:lpstr>
      <vt:lpstr>1977 </vt:lpstr>
      <vt:lpstr>You’ll learn a wide range of subjects quickly and at a time of day that suits you; …more like playing an electronic game. </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Online Learning </vt:lpstr>
      <vt:lpstr>Slide 40</vt:lpstr>
      <vt:lpstr>Slide 41</vt:lpstr>
      <vt:lpstr>Slide 42</vt:lpstr>
      <vt:lpstr>Slide 43</vt:lpstr>
      <vt:lpstr>Slide 44</vt:lpstr>
      <vt:lpstr>Slide 45</vt:lpstr>
      <vt:lpstr>Slide 46</vt:lpstr>
      <vt:lpstr>Slide 47</vt:lpstr>
    </vt:vector>
  </TitlesOfParts>
  <Company>FVS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Lori Gully</dc:creator>
  <cp:lastModifiedBy>sjohns</cp:lastModifiedBy>
  <cp:revision>147</cp:revision>
  <cp:lastPrinted>2009-11-03T16:11:31Z</cp:lastPrinted>
  <dcterms:created xsi:type="dcterms:W3CDTF">2010-11-16T18:04:33Z</dcterms:created>
  <dcterms:modified xsi:type="dcterms:W3CDTF">2010-11-19T21:02:53Z</dcterms:modified>
</cp:coreProperties>
</file>